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4" r:id="rId5"/>
    <p:sldId id="266" r:id="rId6"/>
    <p:sldId id="391" r:id="rId7"/>
    <p:sldId id="385" r:id="rId8"/>
    <p:sldId id="386" r:id="rId9"/>
    <p:sldId id="345" r:id="rId10"/>
    <p:sldId id="344" r:id="rId11"/>
    <p:sldId id="346" r:id="rId12"/>
    <p:sldId id="347" r:id="rId13"/>
    <p:sldId id="348" r:id="rId14"/>
    <p:sldId id="349" r:id="rId15"/>
    <p:sldId id="351" r:id="rId16"/>
    <p:sldId id="359" r:id="rId17"/>
    <p:sldId id="353" r:id="rId18"/>
    <p:sldId id="350" r:id="rId19"/>
    <p:sldId id="387" r:id="rId20"/>
    <p:sldId id="388" r:id="rId21"/>
    <p:sldId id="389" r:id="rId22"/>
    <p:sldId id="390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07" autoAdjust="0"/>
  </p:normalViewPr>
  <p:slideViewPr>
    <p:cSldViewPr>
      <p:cViewPr varScale="1">
        <p:scale>
          <a:sx n="110" d="100"/>
          <a:sy n="110" d="100"/>
        </p:scale>
        <p:origin x="547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0F23A-DCEA-436B-9B19-4810B6FF29C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30EA0-8362-45AA-BB88-E23F78EAF90B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организовывать внутриуниверситетские конкурсы грантов, олимпиады и конкурсы студенческих научно-исследовательских работ, студенческие научные конференции и семинары;</a:t>
          </a:r>
        </a:p>
      </dgm:t>
    </dgm:pt>
    <dgm:pt modelId="{08ADC6DA-EF07-4354-A208-DC17FFFCF7FF}" type="parTrans" cxnId="{8C123AB3-9720-4E71-AD76-FE63F7910D82}">
      <dgm:prSet/>
      <dgm:spPr/>
      <dgm:t>
        <a:bodyPr/>
        <a:lstStyle/>
        <a:p>
          <a:endParaRPr lang="ru-RU"/>
        </a:p>
      </dgm:t>
    </dgm:pt>
    <dgm:pt modelId="{4525ADE3-08DF-4B61-B593-B122820D4382}" type="sibTrans" cxnId="{8C123AB3-9720-4E71-AD76-FE63F7910D82}">
      <dgm:prSet/>
      <dgm:spPr/>
      <dgm:t>
        <a:bodyPr/>
        <a:lstStyle/>
        <a:p>
          <a:endParaRPr lang="ru-RU"/>
        </a:p>
      </dgm:t>
    </dgm:pt>
    <dgm:pt modelId="{9096A4E7-229B-4BA8-9FFD-5F37D777FDC2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создавать внутриуниверситетские службы занятости студентов в научно-технической сфере;</a:t>
          </a:r>
        </a:p>
        <a:p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</a:t>
          </a:r>
          <a:r>
            <a: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осуществлять отбор на конкурсной основе и выдвижение наиболее одаренных студентов и молодых ученых на соискание государственных и иных научных стипендий;</a:t>
          </a:r>
          <a:endParaRPr lang="ru-RU" sz="1400" dirty="0"/>
        </a:p>
      </dgm:t>
    </dgm:pt>
    <dgm:pt modelId="{7356A2C0-98B9-4F45-B37C-06743054F000}" type="parTrans" cxnId="{DFE6B52E-3E56-48A3-B489-321076C4ADB3}">
      <dgm:prSet/>
      <dgm:spPr/>
      <dgm:t>
        <a:bodyPr/>
        <a:lstStyle/>
        <a:p>
          <a:endParaRPr lang="ru-RU"/>
        </a:p>
      </dgm:t>
    </dgm:pt>
    <dgm:pt modelId="{0AF81444-BCA7-4EA3-9259-67496911FE18}" type="sibTrans" cxnId="{DFE6B52E-3E56-48A3-B489-321076C4ADB3}">
      <dgm:prSet/>
      <dgm:spPr/>
      <dgm:t>
        <a:bodyPr/>
        <a:lstStyle/>
        <a:p>
          <a:endParaRPr lang="ru-RU"/>
        </a:p>
      </dgm:t>
    </dgm:pt>
    <dgm:pt modelId="{89F61E96-C1F8-41CF-8A4D-2D23D36D1560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– рекомендовать ученому совету кандидатуры студентов, проявивших себя в научной работе, на получение стипендий из фондов БГУ и других источников;</a:t>
          </a:r>
        </a:p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стимулировать публикационную активность обучающихся и научно-техническое творчество, в том числе регистрацию результатов интеллектуальной деятельности (РИД);</a:t>
          </a:r>
          <a:endParaRPr lang="ru-RU" dirty="0"/>
        </a:p>
      </dgm:t>
    </dgm:pt>
    <dgm:pt modelId="{FD024F05-C075-49BA-8354-A9B506D342C3}" type="parTrans" cxnId="{37D5E3A9-BB9B-406B-915D-94B78F41BB72}">
      <dgm:prSet/>
      <dgm:spPr/>
      <dgm:t>
        <a:bodyPr/>
        <a:lstStyle/>
        <a:p>
          <a:endParaRPr lang="ru-RU"/>
        </a:p>
      </dgm:t>
    </dgm:pt>
    <dgm:pt modelId="{96FD7D37-135F-4B16-A870-D3A0555C5FB4}" type="sibTrans" cxnId="{37D5E3A9-BB9B-406B-915D-94B78F41BB72}">
      <dgm:prSet/>
      <dgm:spPr/>
      <dgm:t>
        <a:bodyPr/>
        <a:lstStyle/>
        <a:p>
          <a:endParaRPr lang="ru-RU"/>
        </a:p>
      </dgm:t>
    </dgm:pt>
    <dgm:pt modelId="{F740E7E2-9FE8-4A96-9AB3-9D599D67F23A}" type="pres">
      <dgm:prSet presAssocID="{8380F23A-DCEA-436B-9B19-4810B6FF29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3213A6-F48F-45FB-A0BE-A97442B754CF}" type="pres">
      <dgm:prSet presAssocID="{43F30EA0-8362-45AA-BB88-E23F78EAF90B}" presName="comp" presStyleCnt="0"/>
      <dgm:spPr/>
    </dgm:pt>
    <dgm:pt modelId="{5C1BB0B7-EE74-49D1-A96A-7EF10FBE7A0D}" type="pres">
      <dgm:prSet presAssocID="{43F30EA0-8362-45AA-BB88-E23F78EAF90B}" presName="box" presStyleLbl="node1" presStyleIdx="0" presStyleCnt="3" custScaleY="139104"/>
      <dgm:spPr/>
      <dgm:t>
        <a:bodyPr/>
        <a:lstStyle/>
        <a:p>
          <a:endParaRPr lang="ru-RU"/>
        </a:p>
      </dgm:t>
    </dgm:pt>
    <dgm:pt modelId="{0F96D6DB-6ACF-4B4E-8523-DB3E25055F03}" type="pres">
      <dgm:prSet presAssocID="{43F30EA0-8362-45AA-BB88-E23F78EAF90B}" presName="img" presStyleLbl="fgImgPlace1" presStyleIdx="0" presStyleCnt="3" custScaleY="124711" custLinFactNeighborX="-489" custLinFactNeighborY="-32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4BE956A-DB67-4F04-BD43-B1FFBB049DF5}" type="pres">
      <dgm:prSet presAssocID="{43F30EA0-8362-45AA-BB88-E23F78EAF90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4DFD-9617-464B-9450-3B61C37CA1E0}" type="pres">
      <dgm:prSet presAssocID="{4525ADE3-08DF-4B61-B593-B122820D4382}" presName="spacer" presStyleCnt="0"/>
      <dgm:spPr/>
    </dgm:pt>
    <dgm:pt modelId="{E0429B41-0097-40E6-8692-27CAD18C7AB6}" type="pres">
      <dgm:prSet presAssocID="{9096A4E7-229B-4BA8-9FFD-5F37D777FDC2}" presName="comp" presStyleCnt="0"/>
      <dgm:spPr/>
    </dgm:pt>
    <dgm:pt modelId="{C66628AE-0606-46C0-AD5A-57B362BB1588}" type="pres">
      <dgm:prSet presAssocID="{9096A4E7-229B-4BA8-9FFD-5F37D777FDC2}" presName="box" presStyleLbl="node1" presStyleIdx="1" presStyleCnt="3" custScaleY="160761"/>
      <dgm:spPr/>
      <dgm:t>
        <a:bodyPr/>
        <a:lstStyle/>
        <a:p>
          <a:endParaRPr lang="ru-RU"/>
        </a:p>
      </dgm:t>
    </dgm:pt>
    <dgm:pt modelId="{CC25EB5A-BF0C-466A-9A01-6879AC82B2AB}" type="pres">
      <dgm:prSet presAssocID="{9096A4E7-229B-4BA8-9FFD-5F37D777FDC2}" presName="img" presStyleLbl="fgImgPlace1" presStyleIdx="1" presStyleCnt="3" custScaleY="14676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8C87955C-C8E0-4317-9E91-B556C5F75844}" type="pres">
      <dgm:prSet presAssocID="{9096A4E7-229B-4BA8-9FFD-5F37D777FDC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23F7A-3536-4FA5-9212-F202C364E39B}" type="pres">
      <dgm:prSet presAssocID="{0AF81444-BCA7-4EA3-9259-67496911FE18}" presName="spacer" presStyleCnt="0"/>
      <dgm:spPr/>
    </dgm:pt>
    <dgm:pt modelId="{5A1ACCBF-BC52-4A78-BC53-E459D7F41ABD}" type="pres">
      <dgm:prSet presAssocID="{89F61E96-C1F8-41CF-8A4D-2D23D36D1560}" presName="comp" presStyleCnt="0"/>
      <dgm:spPr/>
    </dgm:pt>
    <dgm:pt modelId="{2B156FDF-1B34-45F8-B8D4-4FCE79B35281}" type="pres">
      <dgm:prSet presAssocID="{89F61E96-C1F8-41CF-8A4D-2D23D36D1560}" presName="box" presStyleLbl="node1" presStyleIdx="2" presStyleCnt="3" custScaleY="120461"/>
      <dgm:spPr/>
      <dgm:t>
        <a:bodyPr/>
        <a:lstStyle/>
        <a:p>
          <a:endParaRPr lang="ru-RU"/>
        </a:p>
      </dgm:t>
    </dgm:pt>
    <dgm:pt modelId="{5B59B294-1657-48C3-88DA-8D06D30943DE}" type="pres">
      <dgm:prSet presAssocID="{89F61E96-C1F8-41CF-8A4D-2D23D36D1560}" presName="img" presStyleLbl="fgImgPlace1" presStyleIdx="2" presStyleCnt="3" custScaleY="1188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DAFD3D21-73E6-470E-BA84-041108C9668D}" type="pres">
      <dgm:prSet presAssocID="{89F61E96-C1F8-41CF-8A4D-2D23D36D156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53A543-52C3-48B4-9205-36F96B426E52}" type="presOf" srcId="{9096A4E7-229B-4BA8-9FFD-5F37D777FDC2}" destId="{C66628AE-0606-46C0-AD5A-57B362BB1588}" srcOrd="0" destOrd="0" presId="urn:microsoft.com/office/officeart/2005/8/layout/vList4"/>
    <dgm:cxn modelId="{8C123AB3-9720-4E71-AD76-FE63F7910D82}" srcId="{8380F23A-DCEA-436B-9B19-4810B6FF29C4}" destId="{43F30EA0-8362-45AA-BB88-E23F78EAF90B}" srcOrd="0" destOrd="0" parTransId="{08ADC6DA-EF07-4354-A208-DC17FFFCF7FF}" sibTransId="{4525ADE3-08DF-4B61-B593-B122820D4382}"/>
    <dgm:cxn modelId="{C13E00BF-D541-40F4-96AE-EB70CFB86D41}" type="presOf" srcId="{9096A4E7-229B-4BA8-9FFD-5F37D777FDC2}" destId="{8C87955C-C8E0-4317-9E91-B556C5F75844}" srcOrd="1" destOrd="0" presId="urn:microsoft.com/office/officeart/2005/8/layout/vList4"/>
    <dgm:cxn modelId="{C62C132E-37AB-4C72-9F4E-C665750C25D3}" type="presOf" srcId="{8380F23A-DCEA-436B-9B19-4810B6FF29C4}" destId="{F740E7E2-9FE8-4A96-9AB3-9D599D67F23A}" srcOrd="0" destOrd="0" presId="urn:microsoft.com/office/officeart/2005/8/layout/vList4"/>
    <dgm:cxn modelId="{B63A5C5F-6617-4DBB-9577-CA43977768B2}" type="presOf" srcId="{43F30EA0-8362-45AA-BB88-E23F78EAF90B}" destId="{5C1BB0B7-EE74-49D1-A96A-7EF10FBE7A0D}" srcOrd="0" destOrd="0" presId="urn:microsoft.com/office/officeart/2005/8/layout/vList4"/>
    <dgm:cxn modelId="{90070701-50E8-4E54-8770-9B05377A6B24}" type="presOf" srcId="{43F30EA0-8362-45AA-BB88-E23F78EAF90B}" destId="{44BE956A-DB67-4F04-BD43-B1FFBB049DF5}" srcOrd="1" destOrd="0" presId="urn:microsoft.com/office/officeart/2005/8/layout/vList4"/>
    <dgm:cxn modelId="{DFE6B52E-3E56-48A3-B489-321076C4ADB3}" srcId="{8380F23A-DCEA-436B-9B19-4810B6FF29C4}" destId="{9096A4E7-229B-4BA8-9FFD-5F37D777FDC2}" srcOrd="1" destOrd="0" parTransId="{7356A2C0-98B9-4F45-B37C-06743054F000}" sibTransId="{0AF81444-BCA7-4EA3-9259-67496911FE18}"/>
    <dgm:cxn modelId="{8928737B-1198-4106-9E6D-B895517F0451}" type="presOf" srcId="{89F61E96-C1F8-41CF-8A4D-2D23D36D1560}" destId="{2B156FDF-1B34-45F8-B8D4-4FCE79B35281}" srcOrd="0" destOrd="0" presId="urn:microsoft.com/office/officeart/2005/8/layout/vList4"/>
    <dgm:cxn modelId="{E84B7D26-A441-46B5-AF85-90F8AA75AAA8}" type="presOf" srcId="{89F61E96-C1F8-41CF-8A4D-2D23D36D1560}" destId="{DAFD3D21-73E6-470E-BA84-041108C9668D}" srcOrd="1" destOrd="0" presId="urn:microsoft.com/office/officeart/2005/8/layout/vList4"/>
    <dgm:cxn modelId="{37D5E3A9-BB9B-406B-915D-94B78F41BB72}" srcId="{8380F23A-DCEA-436B-9B19-4810B6FF29C4}" destId="{89F61E96-C1F8-41CF-8A4D-2D23D36D1560}" srcOrd="2" destOrd="0" parTransId="{FD024F05-C075-49BA-8354-A9B506D342C3}" sibTransId="{96FD7D37-135F-4B16-A870-D3A0555C5FB4}"/>
    <dgm:cxn modelId="{B79A0476-24A0-426A-B340-9486F68955C0}" type="presParOf" srcId="{F740E7E2-9FE8-4A96-9AB3-9D599D67F23A}" destId="{133213A6-F48F-45FB-A0BE-A97442B754CF}" srcOrd="0" destOrd="0" presId="urn:microsoft.com/office/officeart/2005/8/layout/vList4"/>
    <dgm:cxn modelId="{5B1F7AA5-6579-4C51-9CA2-300304D33549}" type="presParOf" srcId="{133213A6-F48F-45FB-A0BE-A97442B754CF}" destId="{5C1BB0B7-EE74-49D1-A96A-7EF10FBE7A0D}" srcOrd="0" destOrd="0" presId="urn:microsoft.com/office/officeart/2005/8/layout/vList4"/>
    <dgm:cxn modelId="{1F77AA01-6E18-4B50-B21D-A0704A0432D3}" type="presParOf" srcId="{133213A6-F48F-45FB-A0BE-A97442B754CF}" destId="{0F96D6DB-6ACF-4B4E-8523-DB3E25055F03}" srcOrd="1" destOrd="0" presId="urn:microsoft.com/office/officeart/2005/8/layout/vList4"/>
    <dgm:cxn modelId="{EC1E34F8-7DB3-471A-B92C-8B22DE0B5AB1}" type="presParOf" srcId="{133213A6-F48F-45FB-A0BE-A97442B754CF}" destId="{44BE956A-DB67-4F04-BD43-B1FFBB049DF5}" srcOrd="2" destOrd="0" presId="urn:microsoft.com/office/officeart/2005/8/layout/vList4"/>
    <dgm:cxn modelId="{85B467B6-F37C-4B21-9F97-9CC8D67B580E}" type="presParOf" srcId="{F740E7E2-9FE8-4A96-9AB3-9D599D67F23A}" destId="{F2444DFD-9617-464B-9450-3B61C37CA1E0}" srcOrd="1" destOrd="0" presId="urn:microsoft.com/office/officeart/2005/8/layout/vList4"/>
    <dgm:cxn modelId="{742564DC-12A0-42FC-B73C-60507D139AE7}" type="presParOf" srcId="{F740E7E2-9FE8-4A96-9AB3-9D599D67F23A}" destId="{E0429B41-0097-40E6-8692-27CAD18C7AB6}" srcOrd="2" destOrd="0" presId="urn:microsoft.com/office/officeart/2005/8/layout/vList4"/>
    <dgm:cxn modelId="{E96C7E82-C664-4619-94CF-FA44D26E12F5}" type="presParOf" srcId="{E0429B41-0097-40E6-8692-27CAD18C7AB6}" destId="{C66628AE-0606-46C0-AD5A-57B362BB1588}" srcOrd="0" destOrd="0" presId="urn:microsoft.com/office/officeart/2005/8/layout/vList4"/>
    <dgm:cxn modelId="{339D6A84-8870-43F3-9F34-B4972EB201D9}" type="presParOf" srcId="{E0429B41-0097-40E6-8692-27CAD18C7AB6}" destId="{CC25EB5A-BF0C-466A-9A01-6879AC82B2AB}" srcOrd="1" destOrd="0" presId="urn:microsoft.com/office/officeart/2005/8/layout/vList4"/>
    <dgm:cxn modelId="{DD545A23-E15A-4E4C-AC62-1B6BA312AC50}" type="presParOf" srcId="{E0429B41-0097-40E6-8692-27CAD18C7AB6}" destId="{8C87955C-C8E0-4317-9E91-B556C5F75844}" srcOrd="2" destOrd="0" presId="urn:microsoft.com/office/officeart/2005/8/layout/vList4"/>
    <dgm:cxn modelId="{473F5133-5951-466F-A1BE-B02762CFAF57}" type="presParOf" srcId="{F740E7E2-9FE8-4A96-9AB3-9D599D67F23A}" destId="{1FE23F7A-3536-4FA5-9212-F202C364E39B}" srcOrd="3" destOrd="0" presId="urn:microsoft.com/office/officeart/2005/8/layout/vList4"/>
    <dgm:cxn modelId="{EAFACA88-878A-4CC3-A45C-5786CF9235AA}" type="presParOf" srcId="{F740E7E2-9FE8-4A96-9AB3-9D599D67F23A}" destId="{5A1ACCBF-BC52-4A78-BC53-E459D7F41ABD}" srcOrd="4" destOrd="0" presId="urn:microsoft.com/office/officeart/2005/8/layout/vList4"/>
    <dgm:cxn modelId="{E349A8EC-D69F-41A7-9256-756C1CE49A56}" type="presParOf" srcId="{5A1ACCBF-BC52-4A78-BC53-E459D7F41ABD}" destId="{2B156FDF-1B34-45F8-B8D4-4FCE79B35281}" srcOrd="0" destOrd="0" presId="urn:microsoft.com/office/officeart/2005/8/layout/vList4"/>
    <dgm:cxn modelId="{78E74EE8-735A-4680-A3F1-C86805D10828}" type="presParOf" srcId="{5A1ACCBF-BC52-4A78-BC53-E459D7F41ABD}" destId="{5B59B294-1657-48C3-88DA-8D06D30943DE}" srcOrd="1" destOrd="0" presId="urn:microsoft.com/office/officeart/2005/8/layout/vList4"/>
    <dgm:cxn modelId="{F9CF6284-FC9E-4121-A82C-70188E89840D}" type="presParOf" srcId="{5A1ACCBF-BC52-4A78-BC53-E459D7F41ABD}" destId="{DAFD3D21-73E6-470E-BA84-041108C966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E7357-E6E0-49F2-9907-2B5AF9D1E8F3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4607F-C26B-4033-A111-67CA91330CAD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осуществлять связь работы УНЛ с учебным процессом, посредством привлечения преподавателей, аспирантов, магистрантов и студентов к решению значимых современных научных задач;</a:t>
          </a:r>
          <a:endParaRPr lang="ru-RU" dirty="0"/>
        </a:p>
      </dgm:t>
    </dgm:pt>
    <dgm:pt modelId="{16720DDF-DFCD-48FC-AAD1-4DC842C34E80}" type="parTrans" cxnId="{49B620B5-18C4-4E80-AEB9-8967D128DFF7}">
      <dgm:prSet/>
      <dgm:spPr/>
      <dgm:t>
        <a:bodyPr/>
        <a:lstStyle/>
        <a:p>
          <a:endParaRPr lang="ru-RU"/>
        </a:p>
      </dgm:t>
    </dgm:pt>
    <dgm:pt modelId="{1446CF24-54B5-4B0C-900E-B268717B196C}" type="sibTrans" cxnId="{49B620B5-18C4-4E80-AEB9-8967D128DFF7}">
      <dgm:prSet/>
      <dgm:spPr/>
      <dgm:t>
        <a:bodyPr/>
        <a:lstStyle/>
        <a:p>
          <a:endParaRPr lang="ru-RU"/>
        </a:p>
      </dgm:t>
    </dgm:pt>
    <dgm:pt modelId="{772FB9CD-1E57-4A67-B443-1B44173512C0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освещать результаты научного поиска, научных работ в научных журналах регионального и всероссийского значения;</a:t>
          </a:r>
          <a:endParaRPr lang="ru-RU" dirty="0"/>
        </a:p>
      </dgm:t>
    </dgm:pt>
    <dgm:pt modelId="{3B613E3A-34C4-4BFC-9FE2-26C1A3181A24}" type="parTrans" cxnId="{FB81AB9F-31DC-488A-B97A-B59B69884953}">
      <dgm:prSet/>
      <dgm:spPr/>
      <dgm:t>
        <a:bodyPr/>
        <a:lstStyle/>
        <a:p>
          <a:endParaRPr lang="ru-RU"/>
        </a:p>
      </dgm:t>
    </dgm:pt>
    <dgm:pt modelId="{B5D19047-9256-4677-82D4-B5A22D2AEA06}" type="sibTrans" cxnId="{FB81AB9F-31DC-488A-B97A-B59B69884953}">
      <dgm:prSet/>
      <dgm:spPr/>
      <dgm:t>
        <a:bodyPr/>
        <a:lstStyle/>
        <a:p>
          <a:endParaRPr lang="ru-RU"/>
        </a:p>
      </dgm:t>
    </dgm:pt>
    <dgm:pt modelId="{F6F7EF9D-6AAF-4482-9224-B3C7420A5EB0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проводить обучающие семинары для студентов различных направлений подготовки, а также педагогов и психологов Иркутской области по соответствующему направлению деятельности;</a:t>
          </a:r>
        </a:p>
      </dgm:t>
    </dgm:pt>
    <dgm:pt modelId="{CF0E131F-34FC-4452-94F6-CBDE4266708A}" type="parTrans" cxnId="{53777731-EE71-4CE4-99C1-728CD75F015F}">
      <dgm:prSet/>
      <dgm:spPr/>
      <dgm:t>
        <a:bodyPr/>
        <a:lstStyle/>
        <a:p>
          <a:endParaRPr lang="ru-RU"/>
        </a:p>
      </dgm:t>
    </dgm:pt>
    <dgm:pt modelId="{CEDC371A-04E1-4D28-9460-E9723BE7A7B2}" type="sibTrans" cxnId="{53777731-EE71-4CE4-99C1-728CD75F015F}">
      <dgm:prSet/>
      <dgm:spPr/>
      <dgm:t>
        <a:bodyPr/>
        <a:lstStyle/>
        <a:p>
          <a:endParaRPr lang="ru-RU"/>
        </a:p>
      </dgm:t>
    </dgm:pt>
    <dgm:pt modelId="{A2F7871A-4CCC-4877-9485-9487626D2D2B}" type="pres">
      <dgm:prSet presAssocID="{2BFE7357-E6E0-49F2-9907-2B5AF9D1E8F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EC767-C88F-4BD0-822E-52B09BB068AE}" type="pres">
      <dgm:prSet presAssocID="{E744607F-C26B-4033-A111-67CA91330CAD}" presName="comp" presStyleCnt="0"/>
      <dgm:spPr/>
    </dgm:pt>
    <dgm:pt modelId="{E9902A9D-B58B-45DC-A733-8A3BA745C656}" type="pres">
      <dgm:prSet presAssocID="{E744607F-C26B-4033-A111-67CA91330CAD}" presName="box" presStyleLbl="node1" presStyleIdx="0" presStyleCnt="3"/>
      <dgm:spPr/>
      <dgm:t>
        <a:bodyPr/>
        <a:lstStyle/>
        <a:p>
          <a:endParaRPr lang="ru-RU"/>
        </a:p>
      </dgm:t>
    </dgm:pt>
    <dgm:pt modelId="{0991489E-0E85-49AE-83A7-196AA37086FC}" type="pres">
      <dgm:prSet presAssocID="{E744607F-C26B-4033-A111-67CA91330CAD}" presName="img" presStyleLbl="fgImgPlace1" presStyleIdx="0" presStyleCnt="3" custScaleY="109848" custLinFactNeighborX="1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84FEADC-1CD4-443C-AA82-A0C617FA8279}" type="pres">
      <dgm:prSet presAssocID="{E744607F-C26B-4033-A111-67CA91330C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CD34-A094-40A8-AF98-9CC938CA6653}" type="pres">
      <dgm:prSet presAssocID="{1446CF24-54B5-4B0C-900E-B268717B196C}" presName="spacer" presStyleCnt="0"/>
      <dgm:spPr/>
    </dgm:pt>
    <dgm:pt modelId="{AA6F47DE-0CD0-45BB-B560-378C93FCE4D9}" type="pres">
      <dgm:prSet presAssocID="{772FB9CD-1E57-4A67-B443-1B44173512C0}" presName="comp" presStyleCnt="0"/>
      <dgm:spPr/>
    </dgm:pt>
    <dgm:pt modelId="{3D73BEA7-7ABB-42E6-83A0-40D38C3619A6}" type="pres">
      <dgm:prSet presAssocID="{772FB9CD-1E57-4A67-B443-1B44173512C0}" presName="box" presStyleLbl="node1" presStyleIdx="1" presStyleCnt="3"/>
      <dgm:spPr/>
      <dgm:t>
        <a:bodyPr/>
        <a:lstStyle/>
        <a:p>
          <a:endParaRPr lang="ru-RU"/>
        </a:p>
      </dgm:t>
    </dgm:pt>
    <dgm:pt modelId="{F4097F47-FF20-480E-9E22-C0496136242B}" type="pres">
      <dgm:prSet presAssocID="{772FB9CD-1E57-4A67-B443-1B44173512C0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9B042EF6-8073-4909-8FD7-4B276F9B4CCB}" type="pres">
      <dgm:prSet presAssocID="{772FB9CD-1E57-4A67-B443-1B44173512C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DF4F2-E9AD-4B38-A57A-F08042AC63CA}" type="pres">
      <dgm:prSet presAssocID="{B5D19047-9256-4677-82D4-B5A22D2AEA06}" presName="spacer" presStyleCnt="0"/>
      <dgm:spPr/>
    </dgm:pt>
    <dgm:pt modelId="{BC80E6CA-408B-4611-A3BB-53D8CFEE2A27}" type="pres">
      <dgm:prSet presAssocID="{F6F7EF9D-6AAF-4482-9224-B3C7420A5EB0}" presName="comp" presStyleCnt="0"/>
      <dgm:spPr/>
    </dgm:pt>
    <dgm:pt modelId="{A652CBA6-A71C-4A32-A588-0B3E01668245}" type="pres">
      <dgm:prSet presAssocID="{F6F7EF9D-6AAF-4482-9224-B3C7420A5EB0}" presName="box" presStyleLbl="node1" presStyleIdx="2" presStyleCnt="3"/>
      <dgm:spPr/>
      <dgm:t>
        <a:bodyPr/>
        <a:lstStyle/>
        <a:p>
          <a:endParaRPr lang="ru-RU"/>
        </a:p>
      </dgm:t>
    </dgm:pt>
    <dgm:pt modelId="{46133D5A-1512-4AC8-8B9F-C8940808CBC4}" type="pres">
      <dgm:prSet presAssocID="{F6F7EF9D-6AAF-4482-9224-B3C7420A5EB0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C8F9BC0F-DEDD-43BD-9519-062D58045549}" type="pres">
      <dgm:prSet presAssocID="{F6F7EF9D-6AAF-4482-9224-B3C7420A5EB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A9DE9-4045-4F47-A6A1-F79F50D5662A}" type="presOf" srcId="{E744607F-C26B-4033-A111-67CA91330CAD}" destId="{E9902A9D-B58B-45DC-A733-8A3BA745C656}" srcOrd="0" destOrd="0" presId="urn:microsoft.com/office/officeart/2005/8/layout/vList4"/>
    <dgm:cxn modelId="{FB81AB9F-31DC-488A-B97A-B59B69884953}" srcId="{2BFE7357-E6E0-49F2-9907-2B5AF9D1E8F3}" destId="{772FB9CD-1E57-4A67-B443-1B44173512C0}" srcOrd="1" destOrd="0" parTransId="{3B613E3A-34C4-4BFC-9FE2-26C1A3181A24}" sibTransId="{B5D19047-9256-4677-82D4-B5A22D2AEA06}"/>
    <dgm:cxn modelId="{B3E24BCF-81BD-43DF-BEFB-7C72F4ABD8A1}" type="presOf" srcId="{772FB9CD-1E57-4A67-B443-1B44173512C0}" destId="{3D73BEA7-7ABB-42E6-83A0-40D38C3619A6}" srcOrd="0" destOrd="0" presId="urn:microsoft.com/office/officeart/2005/8/layout/vList4"/>
    <dgm:cxn modelId="{49B620B5-18C4-4E80-AEB9-8967D128DFF7}" srcId="{2BFE7357-E6E0-49F2-9907-2B5AF9D1E8F3}" destId="{E744607F-C26B-4033-A111-67CA91330CAD}" srcOrd="0" destOrd="0" parTransId="{16720DDF-DFCD-48FC-AAD1-4DC842C34E80}" sibTransId="{1446CF24-54B5-4B0C-900E-B268717B196C}"/>
    <dgm:cxn modelId="{53777731-EE71-4CE4-99C1-728CD75F015F}" srcId="{2BFE7357-E6E0-49F2-9907-2B5AF9D1E8F3}" destId="{F6F7EF9D-6AAF-4482-9224-B3C7420A5EB0}" srcOrd="2" destOrd="0" parTransId="{CF0E131F-34FC-4452-94F6-CBDE4266708A}" sibTransId="{CEDC371A-04E1-4D28-9460-E9723BE7A7B2}"/>
    <dgm:cxn modelId="{F42B707A-DD2E-4E12-A657-60128D42DFD6}" type="presOf" srcId="{F6F7EF9D-6AAF-4482-9224-B3C7420A5EB0}" destId="{C8F9BC0F-DEDD-43BD-9519-062D58045549}" srcOrd="1" destOrd="0" presId="urn:microsoft.com/office/officeart/2005/8/layout/vList4"/>
    <dgm:cxn modelId="{77E88024-0E73-4003-BD95-F8DA50095546}" type="presOf" srcId="{F6F7EF9D-6AAF-4482-9224-B3C7420A5EB0}" destId="{A652CBA6-A71C-4A32-A588-0B3E01668245}" srcOrd="0" destOrd="0" presId="urn:microsoft.com/office/officeart/2005/8/layout/vList4"/>
    <dgm:cxn modelId="{07D9F4D0-FC31-4654-A847-9F0602B232B8}" type="presOf" srcId="{E744607F-C26B-4033-A111-67CA91330CAD}" destId="{E84FEADC-1CD4-443C-AA82-A0C617FA8279}" srcOrd="1" destOrd="0" presId="urn:microsoft.com/office/officeart/2005/8/layout/vList4"/>
    <dgm:cxn modelId="{45333606-D637-43FC-8B1F-DE27B553B0D2}" type="presOf" srcId="{772FB9CD-1E57-4A67-B443-1B44173512C0}" destId="{9B042EF6-8073-4909-8FD7-4B276F9B4CCB}" srcOrd="1" destOrd="0" presId="urn:microsoft.com/office/officeart/2005/8/layout/vList4"/>
    <dgm:cxn modelId="{D91E9B95-2942-4712-B1B9-740E402EDFA0}" type="presOf" srcId="{2BFE7357-E6E0-49F2-9907-2B5AF9D1E8F3}" destId="{A2F7871A-4CCC-4877-9485-9487626D2D2B}" srcOrd="0" destOrd="0" presId="urn:microsoft.com/office/officeart/2005/8/layout/vList4"/>
    <dgm:cxn modelId="{0102BDF1-E733-4422-82C1-EB0B1C5700A0}" type="presParOf" srcId="{A2F7871A-4CCC-4877-9485-9487626D2D2B}" destId="{39FEC767-C88F-4BD0-822E-52B09BB068AE}" srcOrd="0" destOrd="0" presId="urn:microsoft.com/office/officeart/2005/8/layout/vList4"/>
    <dgm:cxn modelId="{A454DD94-D505-4151-AF28-A53E392312DC}" type="presParOf" srcId="{39FEC767-C88F-4BD0-822E-52B09BB068AE}" destId="{E9902A9D-B58B-45DC-A733-8A3BA745C656}" srcOrd="0" destOrd="0" presId="urn:microsoft.com/office/officeart/2005/8/layout/vList4"/>
    <dgm:cxn modelId="{E89AFA3A-9AA5-4A73-A775-A0E0CAAB9C13}" type="presParOf" srcId="{39FEC767-C88F-4BD0-822E-52B09BB068AE}" destId="{0991489E-0E85-49AE-83A7-196AA37086FC}" srcOrd="1" destOrd="0" presId="urn:microsoft.com/office/officeart/2005/8/layout/vList4"/>
    <dgm:cxn modelId="{34B52108-8A64-40F1-9F37-5D6177013D69}" type="presParOf" srcId="{39FEC767-C88F-4BD0-822E-52B09BB068AE}" destId="{E84FEADC-1CD4-443C-AA82-A0C617FA8279}" srcOrd="2" destOrd="0" presId="urn:microsoft.com/office/officeart/2005/8/layout/vList4"/>
    <dgm:cxn modelId="{1F2F2E6A-847C-4A11-87E8-EE733E6E5312}" type="presParOf" srcId="{A2F7871A-4CCC-4877-9485-9487626D2D2B}" destId="{F50ACD34-A094-40A8-AF98-9CC938CA6653}" srcOrd="1" destOrd="0" presId="urn:microsoft.com/office/officeart/2005/8/layout/vList4"/>
    <dgm:cxn modelId="{4793ED49-D6D4-4FBA-8478-62D5A4A6747B}" type="presParOf" srcId="{A2F7871A-4CCC-4877-9485-9487626D2D2B}" destId="{AA6F47DE-0CD0-45BB-B560-378C93FCE4D9}" srcOrd="2" destOrd="0" presId="urn:microsoft.com/office/officeart/2005/8/layout/vList4"/>
    <dgm:cxn modelId="{A4AC63BC-7E86-49B8-B912-9AEACA65CD9D}" type="presParOf" srcId="{AA6F47DE-0CD0-45BB-B560-378C93FCE4D9}" destId="{3D73BEA7-7ABB-42E6-83A0-40D38C3619A6}" srcOrd="0" destOrd="0" presId="urn:microsoft.com/office/officeart/2005/8/layout/vList4"/>
    <dgm:cxn modelId="{51D60EDA-FAD4-4387-9EA6-98C2A9B6DD6D}" type="presParOf" srcId="{AA6F47DE-0CD0-45BB-B560-378C93FCE4D9}" destId="{F4097F47-FF20-480E-9E22-C0496136242B}" srcOrd="1" destOrd="0" presId="urn:microsoft.com/office/officeart/2005/8/layout/vList4"/>
    <dgm:cxn modelId="{4E39CDBE-1A19-4969-860F-9A97E4A2098B}" type="presParOf" srcId="{AA6F47DE-0CD0-45BB-B560-378C93FCE4D9}" destId="{9B042EF6-8073-4909-8FD7-4B276F9B4CCB}" srcOrd="2" destOrd="0" presId="urn:microsoft.com/office/officeart/2005/8/layout/vList4"/>
    <dgm:cxn modelId="{BC8F0252-34D7-41BB-B854-DCD4CCA6684D}" type="presParOf" srcId="{A2F7871A-4CCC-4877-9485-9487626D2D2B}" destId="{1D1DF4F2-E9AD-4B38-A57A-F08042AC63CA}" srcOrd="3" destOrd="0" presId="urn:microsoft.com/office/officeart/2005/8/layout/vList4"/>
    <dgm:cxn modelId="{ADC60B91-6278-4D98-9FE6-8372AD1D9CFE}" type="presParOf" srcId="{A2F7871A-4CCC-4877-9485-9487626D2D2B}" destId="{BC80E6CA-408B-4611-A3BB-53D8CFEE2A27}" srcOrd="4" destOrd="0" presId="urn:microsoft.com/office/officeart/2005/8/layout/vList4"/>
    <dgm:cxn modelId="{C64EBEBA-B2E7-45B7-BD28-478B2D830E02}" type="presParOf" srcId="{BC80E6CA-408B-4611-A3BB-53D8CFEE2A27}" destId="{A652CBA6-A71C-4A32-A588-0B3E01668245}" srcOrd="0" destOrd="0" presId="urn:microsoft.com/office/officeart/2005/8/layout/vList4"/>
    <dgm:cxn modelId="{ECDC980F-6DB2-46B7-891F-1759ADCAE039}" type="presParOf" srcId="{BC80E6CA-408B-4611-A3BB-53D8CFEE2A27}" destId="{46133D5A-1512-4AC8-8B9F-C8940808CBC4}" srcOrd="1" destOrd="0" presId="urn:microsoft.com/office/officeart/2005/8/layout/vList4"/>
    <dgm:cxn modelId="{EB15CA40-1893-419B-BD9C-0E1B966E9785}" type="presParOf" srcId="{BC80E6CA-408B-4611-A3BB-53D8CFEE2A27}" destId="{C8F9BC0F-DEDD-43BD-9519-062D580455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9905A-BA5D-4AC0-84E5-2B26F601E88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478028-A0A2-4AFE-9EF7-176D5775E2D4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осуществлять информирование обучающихся по тематике и направлениям исследований, проводимых БГУ и пр.;</a:t>
          </a:r>
          <a:endParaRPr lang="ru-RU" dirty="0"/>
        </a:p>
      </dgm:t>
    </dgm:pt>
    <dgm:pt modelId="{1C1783DA-54DD-4DD6-B864-89316B26C3A5}" type="parTrans" cxnId="{EB7FD8C5-B526-41F6-8673-533F83EA458E}">
      <dgm:prSet/>
      <dgm:spPr/>
      <dgm:t>
        <a:bodyPr/>
        <a:lstStyle/>
        <a:p>
          <a:endParaRPr lang="ru-RU"/>
        </a:p>
      </dgm:t>
    </dgm:pt>
    <dgm:pt modelId="{BF2DD36D-34C7-47D2-98E2-D178C0CA6611}" type="sibTrans" cxnId="{EB7FD8C5-B526-41F6-8673-533F83EA458E}">
      <dgm:prSet/>
      <dgm:spPr/>
      <dgm:t>
        <a:bodyPr/>
        <a:lstStyle/>
        <a:p>
          <a:endParaRPr lang="ru-RU"/>
        </a:p>
      </dgm:t>
    </dgm:pt>
    <dgm:pt modelId="{E6974A20-3FB7-4388-95CA-5FB4B9515278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проводить комплексную психологическую диагностику по социальному заказу структурных подразделений БГУ и сторонних организаций и предприятий;</a:t>
          </a:r>
          <a:endParaRPr lang="ru-RU" dirty="0"/>
        </a:p>
      </dgm:t>
    </dgm:pt>
    <dgm:pt modelId="{E608499F-706A-4A34-907D-EFD2D28C130B}" type="parTrans" cxnId="{9DC53CAD-EC34-4B9E-836C-500065546FD9}">
      <dgm:prSet/>
      <dgm:spPr/>
      <dgm:t>
        <a:bodyPr/>
        <a:lstStyle/>
        <a:p>
          <a:endParaRPr lang="ru-RU"/>
        </a:p>
      </dgm:t>
    </dgm:pt>
    <dgm:pt modelId="{698E5962-A368-4FE9-B537-DCE871C74C49}" type="sibTrans" cxnId="{9DC53CAD-EC34-4B9E-836C-500065546FD9}">
      <dgm:prSet/>
      <dgm:spPr/>
      <dgm:t>
        <a:bodyPr/>
        <a:lstStyle/>
        <a:p>
          <a:endParaRPr lang="ru-RU"/>
        </a:p>
      </dgm:t>
    </dgm:pt>
    <dgm:pt modelId="{5E68D197-9DEF-4238-98D7-4F54FB74BB78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развивать </a:t>
          </a:r>
          <a:r>
            <a:rPr lang="ru-RU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грантовую</a:t>
          </a:r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активность обучающихся, осуществлять отбор и представление студентов для участия в конкурсах;</a:t>
          </a:r>
          <a:endParaRPr lang="ru-RU" dirty="0"/>
        </a:p>
      </dgm:t>
    </dgm:pt>
    <dgm:pt modelId="{F2DA11F5-965B-489B-87CB-AAB0268E5D20}" type="parTrans" cxnId="{D1278448-DB10-4E57-83FF-FFEB7D20C678}">
      <dgm:prSet/>
      <dgm:spPr/>
      <dgm:t>
        <a:bodyPr/>
        <a:lstStyle/>
        <a:p>
          <a:endParaRPr lang="ru-RU"/>
        </a:p>
      </dgm:t>
    </dgm:pt>
    <dgm:pt modelId="{AA44B45E-6D97-4BCD-BC00-E79784BFC8E0}" type="sibTrans" cxnId="{D1278448-DB10-4E57-83FF-FFEB7D20C678}">
      <dgm:prSet/>
      <dgm:spPr/>
      <dgm:t>
        <a:bodyPr/>
        <a:lstStyle/>
        <a:p>
          <a:endParaRPr lang="ru-RU"/>
        </a:p>
      </dgm:t>
    </dgm:pt>
    <dgm:pt modelId="{C518495A-FC6F-4AF5-9579-0EB4BF613AD7}">
      <dgm:prSet/>
      <dgm:spPr/>
      <dgm:t>
        <a:bodyPr/>
        <a:lstStyle/>
        <a:p>
          <a:r>
            <a:rPr lang="ru-RU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развивать направления прикладных отраслей психологии (психологии служебной деятельности, психологии искусства, социальной психологии).</a:t>
          </a:r>
          <a:endParaRPr lang="ru-RU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86076A9-F6E2-4B03-B8C2-AEE72F206609}" type="parTrans" cxnId="{F09BFB18-EFCB-4448-8540-03D28FC6C7A4}">
      <dgm:prSet/>
      <dgm:spPr/>
      <dgm:t>
        <a:bodyPr/>
        <a:lstStyle/>
        <a:p>
          <a:endParaRPr lang="ru-RU"/>
        </a:p>
      </dgm:t>
    </dgm:pt>
    <dgm:pt modelId="{42EC95D0-2056-4908-B2B7-EA35FB6F4815}" type="sibTrans" cxnId="{F09BFB18-EFCB-4448-8540-03D28FC6C7A4}">
      <dgm:prSet/>
      <dgm:spPr/>
      <dgm:t>
        <a:bodyPr/>
        <a:lstStyle/>
        <a:p>
          <a:endParaRPr lang="ru-RU"/>
        </a:p>
      </dgm:t>
    </dgm:pt>
    <dgm:pt modelId="{E67DE3EF-3E98-499C-9FE0-6C7C176888DF}" type="pres">
      <dgm:prSet presAssocID="{E289905A-BA5D-4AC0-84E5-2B26F601E8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0F38E4-1492-4FBD-8286-75CA892B4243}" type="pres">
      <dgm:prSet presAssocID="{4C478028-A0A2-4AFE-9EF7-176D5775E2D4}" presName="comp" presStyleCnt="0"/>
      <dgm:spPr/>
    </dgm:pt>
    <dgm:pt modelId="{7D5DDDAA-4AA9-4E87-B8DD-00E6CDEC6E1D}" type="pres">
      <dgm:prSet presAssocID="{4C478028-A0A2-4AFE-9EF7-176D5775E2D4}" presName="box" presStyleLbl="node1" presStyleIdx="0" presStyleCnt="4" custLinFactNeighborX="388" custLinFactNeighborY="-3242"/>
      <dgm:spPr/>
      <dgm:t>
        <a:bodyPr/>
        <a:lstStyle/>
        <a:p>
          <a:endParaRPr lang="ru-RU"/>
        </a:p>
      </dgm:t>
    </dgm:pt>
    <dgm:pt modelId="{34F02724-1055-480D-A4BA-D72AE3BF9D84}" type="pres">
      <dgm:prSet presAssocID="{4C478028-A0A2-4AFE-9EF7-176D5775E2D4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371776B9-D716-47FD-97D1-D36686B2A30F}" type="pres">
      <dgm:prSet presAssocID="{4C478028-A0A2-4AFE-9EF7-176D5775E2D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2B861-6A77-4F12-AD69-7DBFD0C1EF55}" type="pres">
      <dgm:prSet presAssocID="{BF2DD36D-34C7-47D2-98E2-D178C0CA6611}" presName="spacer" presStyleCnt="0"/>
      <dgm:spPr/>
    </dgm:pt>
    <dgm:pt modelId="{F1830835-FD6F-47C6-AB00-BFF7EC0BEB72}" type="pres">
      <dgm:prSet presAssocID="{C518495A-FC6F-4AF5-9579-0EB4BF613AD7}" presName="comp" presStyleCnt="0"/>
      <dgm:spPr/>
    </dgm:pt>
    <dgm:pt modelId="{2D92B2C6-7AEB-4871-A820-EF9DAF1584FC}" type="pres">
      <dgm:prSet presAssocID="{C518495A-FC6F-4AF5-9579-0EB4BF613AD7}" presName="box" presStyleLbl="node1" presStyleIdx="1" presStyleCnt="4"/>
      <dgm:spPr/>
      <dgm:t>
        <a:bodyPr/>
        <a:lstStyle/>
        <a:p>
          <a:endParaRPr lang="ru-RU"/>
        </a:p>
      </dgm:t>
    </dgm:pt>
    <dgm:pt modelId="{476E046A-72A4-4844-AD16-7CFE5322F806}" type="pres">
      <dgm:prSet presAssocID="{C518495A-FC6F-4AF5-9579-0EB4BF613AD7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4DEE6F7-3C8C-492B-B063-703D16409ED9}" type="pres">
      <dgm:prSet presAssocID="{C518495A-FC6F-4AF5-9579-0EB4BF613A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BBF77-59E0-46C5-B742-7E352EF00370}" type="pres">
      <dgm:prSet presAssocID="{42EC95D0-2056-4908-B2B7-EA35FB6F4815}" presName="spacer" presStyleCnt="0"/>
      <dgm:spPr/>
    </dgm:pt>
    <dgm:pt modelId="{34D9ED2A-1E8A-4ED2-A5BE-5A8993F25181}" type="pres">
      <dgm:prSet presAssocID="{E6974A20-3FB7-4388-95CA-5FB4B9515278}" presName="comp" presStyleCnt="0"/>
      <dgm:spPr/>
    </dgm:pt>
    <dgm:pt modelId="{D4578EBB-A40B-4245-9B58-3C1E6867FB93}" type="pres">
      <dgm:prSet presAssocID="{E6974A20-3FB7-4388-95CA-5FB4B9515278}" presName="box" presStyleLbl="node1" presStyleIdx="2" presStyleCnt="4"/>
      <dgm:spPr/>
      <dgm:t>
        <a:bodyPr/>
        <a:lstStyle/>
        <a:p>
          <a:endParaRPr lang="ru-RU"/>
        </a:p>
      </dgm:t>
    </dgm:pt>
    <dgm:pt modelId="{B5F5F8C9-DF1E-4CF7-8E85-DA07064D0290}" type="pres">
      <dgm:prSet presAssocID="{E6974A20-3FB7-4388-95CA-5FB4B951527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AA4B2136-14DC-466C-AC24-179E72A8B5B0}" type="pres">
      <dgm:prSet presAssocID="{E6974A20-3FB7-4388-95CA-5FB4B951527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997B1-7AD8-4715-AE7E-48F840BDA059}" type="pres">
      <dgm:prSet presAssocID="{698E5962-A368-4FE9-B537-DCE871C74C49}" presName="spacer" presStyleCnt="0"/>
      <dgm:spPr/>
    </dgm:pt>
    <dgm:pt modelId="{E24E79A8-76C0-4486-8CEA-A27758F67562}" type="pres">
      <dgm:prSet presAssocID="{5E68D197-9DEF-4238-98D7-4F54FB74BB78}" presName="comp" presStyleCnt="0"/>
      <dgm:spPr/>
    </dgm:pt>
    <dgm:pt modelId="{56827925-8E93-4C7E-9E55-CDD955028715}" type="pres">
      <dgm:prSet presAssocID="{5E68D197-9DEF-4238-98D7-4F54FB74BB78}" presName="box" presStyleLbl="node1" presStyleIdx="3" presStyleCnt="4" custLinFactNeighborY="-3301"/>
      <dgm:spPr/>
      <dgm:t>
        <a:bodyPr/>
        <a:lstStyle/>
        <a:p>
          <a:endParaRPr lang="ru-RU"/>
        </a:p>
      </dgm:t>
    </dgm:pt>
    <dgm:pt modelId="{E37B3DAA-1262-4897-8D5F-3D56B3794B5D}" type="pres">
      <dgm:prSet presAssocID="{5E68D197-9DEF-4238-98D7-4F54FB74BB78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BAC5B8EF-2B28-44D8-884C-2DE8DE988ED8}" type="pres">
      <dgm:prSet presAssocID="{5E68D197-9DEF-4238-98D7-4F54FB74BB7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9A17BD-795E-4935-A5B8-61A816AB9BEA}" type="presOf" srcId="{E6974A20-3FB7-4388-95CA-5FB4B9515278}" destId="{AA4B2136-14DC-466C-AC24-179E72A8B5B0}" srcOrd="1" destOrd="0" presId="urn:microsoft.com/office/officeart/2005/8/layout/vList4"/>
    <dgm:cxn modelId="{54AB9926-EB36-4421-9426-43B4D63376D1}" type="presOf" srcId="{C518495A-FC6F-4AF5-9579-0EB4BF613AD7}" destId="{A4DEE6F7-3C8C-492B-B063-703D16409ED9}" srcOrd="1" destOrd="0" presId="urn:microsoft.com/office/officeart/2005/8/layout/vList4"/>
    <dgm:cxn modelId="{E9957935-FDFC-4BF5-BEF9-EE32C7AC2F4B}" type="presOf" srcId="{E6974A20-3FB7-4388-95CA-5FB4B9515278}" destId="{D4578EBB-A40B-4245-9B58-3C1E6867FB93}" srcOrd="0" destOrd="0" presId="urn:microsoft.com/office/officeart/2005/8/layout/vList4"/>
    <dgm:cxn modelId="{CE3F67E7-2D43-476E-9205-A2E478746A82}" type="presOf" srcId="{C518495A-FC6F-4AF5-9579-0EB4BF613AD7}" destId="{2D92B2C6-7AEB-4871-A820-EF9DAF1584FC}" srcOrd="0" destOrd="0" presId="urn:microsoft.com/office/officeart/2005/8/layout/vList4"/>
    <dgm:cxn modelId="{6F2A2DD7-EE88-4DC1-AF51-305AB1560F72}" type="presOf" srcId="{5E68D197-9DEF-4238-98D7-4F54FB74BB78}" destId="{BAC5B8EF-2B28-44D8-884C-2DE8DE988ED8}" srcOrd="1" destOrd="0" presId="urn:microsoft.com/office/officeart/2005/8/layout/vList4"/>
    <dgm:cxn modelId="{D1278448-DB10-4E57-83FF-FFEB7D20C678}" srcId="{E289905A-BA5D-4AC0-84E5-2B26F601E888}" destId="{5E68D197-9DEF-4238-98D7-4F54FB74BB78}" srcOrd="3" destOrd="0" parTransId="{F2DA11F5-965B-489B-87CB-AAB0268E5D20}" sibTransId="{AA44B45E-6D97-4BCD-BC00-E79784BFC8E0}"/>
    <dgm:cxn modelId="{9DC53CAD-EC34-4B9E-836C-500065546FD9}" srcId="{E289905A-BA5D-4AC0-84E5-2B26F601E888}" destId="{E6974A20-3FB7-4388-95CA-5FB4B9515278}" srcOrd="2" destOrd="0" parTransId="{E608499F-706A-4A34-907D-EFD2D28C130B}" sibTransId="{698E5962-A368-4FE9-B537-DCE871C74C49}"/>
    <dgm:cxn modelId="{5A296504-7A40-46B8-BD9D-1D34BCAE0DDB}" type="presOf" srcId="{5E68D197-9DEF-4238-98D7-4F54FB74BB78}" destId="{56827925-8E93-4C7E-9E55-CDD955028715}" srcOrd="0" destOrd="0" presId="urn:microsoft.com/office/officeart/2005/8/layout/vList4"/>
    <dgm:cxn modelId="{4DE051A3-03DF-4B42-BF77-92BFAF6EC925}" type="presOf" srcId="{E289905A-BA5D-4AC0-84E5-2B26F601E888}" destId="{E67DE3EF-3E98-499C-9FE0-6C7C176888DF}" srcOrd="0" destOrd="0" presId="urn:microsoft.com/office/officeart/2005/8/layout/vList4"/>
    <dgm:cxn modelId="{6EC1A97E-7564-4DD3-881A-22976091592B}" type="presOf" srcId="{4C478028-A0A2-4AFE-9EF7-176D5775E2D4}" destId="{7D5DDDAA-4AA9-4E87-B8DD-00E6CDEC6E1D}" srcOrd="0" destOrd="0" presId="urn:microsoft.com/office/officeart/2005/8/layout/vList4"/>
    <dgm:cxn modelId="{EB7FD8C5-B526-41F6-8673-533F83EA458E}" srcId="{E289905A-BA5D-4AC0-84E5-2B26F601E888}" destId="{4C478028-A0A2-4AFE-9EF7-176D5775E2D4}" srcOrd="0" destOrd="0" parTransId="{1C1783DA-54DD-4DD6-B864-89316B26C3A5}" sibTransId="{BF2DD36D-34C7-47D2-98E2-D178C0CA6611}"/>
    <dgm:cxn modelId="{F09BFB18-EFCB-4448-8540-03D28FC6C7A4}" srcId="{E289905A-BA5D-4AC0-84E5-2B26F601E888}" destId="{C518495A-FC6F-4AF5-9579-0EB4BF613AD7}" srcOrd="1" destOrd="0" parTransId="{386076A9-F6E2-4B03-B8C2-AEE72F206609}" sibTransId="{42EC95D0-2056-4908-B2B7-EA35FB6F4815}"/>
    <dgm:cxn modelId="{99F33A8E-0EC8-484D-9603-20B138862B0A}" type="presOf" srcId="{4C478028-A0A2-4AFE-9EF7-176D5775E2D4}" destId="{371776B9-D716-47FD-97D1-D36686B2A30F}" srcOrd="1" destOrd="0" presId="urn:microsoft.com/office/officeart/2005/8/layout/vList4"/>
    <dgm:cxn modelId="{1D77DB2A-6079-4E4F-AB14-BAB6FF874949}" type="presParOf" srcId="{E67DE3EF-3E98-499C-9FE0-6C7C176888DF}" destId="{BF0F38E4-1492-4FBD-8286-75CA892B4243}" srcOrd="0" destOrd="0" presId="urn:microsoft.com/office/officeart/2005/8/layout/vList4"/>
    <dgm:cxn modelId="{EFFD9C81-5FF2-4C6D-8AAC-9AD8E2FAC848}" type="presParOf" srcId="{BF0F38E4-1492-4FBD-8286-75CA892B4243}" destId="{7D5DDDAA-4AA9-4E87-B8DD-00E6CDEC6E1D}" srcOrd="0" destOrd="0" presId="urn:microsoft.com/office/officeart/2005/8/layout/vList4"/>
    <dgm:cxn modelId="{9C2D3446-A2B1-4A08-B73D-61DBD33C814A}" type="presParOf" srcId="{BF0F38E4-1492-4FBD-8286-75CA892B4243}" destId="{34F02724-1055-480D-A4BA-D72AE3BF9D84}" srcOrd="1" destOrd="0" presId="urn:microsoft.com/office/officeart/2005/8/layout/vList4"/>
    <dgm:cxn modelId="{494480BB-E33A-43BA-8A70-976F9C9AEE40}" type="presParOf" srcId="{BF0F38E4-1492-4FBD-8286-75CA892B4243}" destId="{371776B9-D716-47FD-97D1-D36686B2A30F}" srcOrd="2" destOrd="0" presId="urn:microsoft.com/office/officeart/2005/8/layout/vList4"/>
    <dgm:cxn modelId="{3E77CA08-C885-4CDE-A0AA-A32970F0DEE9}" type="presParOf" srcId="{E67DE3EF-3E98-499C-9FE0-6C7C176888DF}" destId="{F252B861-6A77-4F12-AD69-7DBFD0C1EF55}" srcOrd="1" destOrd="0" presId="urn:microsoft.com/office/officeart/2005/8/layout/vList4"/>
    <dgm:cxn modelId="{9D39374C-3E5B-4AA1-8392-660A993368B2}" type="presParOf" srcId="{E67DE3EF-3E98-499C-9FE0-6C7C176888DF}" destId="{F1830835-FD6F-47C6-AB00-BFF7EC0BEB72}" srcOrd="2" destOrd="0" presId="urn:microsoft.com/office/officeart/2005/8/layout/vList4"/>
    <dgm:cxn modelId="{61B694DA-5843-4AE6-8281-BD5892E702FD}" type="presParOf" srcId="{F1830835-FD6F-47C6-AB00-BFF7EC0BEB72}" destId="{2D92B2C6-7AEB-4871-A820-EF9DAF1584FC}" srcOrd="0" destOrd="0" presId="urn:microsoft.com/office/officeart/2005/8/layout/vList4"/>
    <dgm:cxn modelId="{9485A357-A284-40C0-B965-5FBE3AABB8F1}" type="presParOf" srcId="{F1830835-FD6F-47C6-AB00-BFF7EC0BEB72}" destId="{476E046A-72A4-4844-AD16-7CFE5322F806}" srcOrd="1" destOrd="0" presId="urn:microsoft.com/office/officeart/2005/8/layout/vList4"/>
    <dgm:cxn modelId="{7DD8C863-648A-42D8-840B-3A545D43E279}" type="presParOf" srcId="{F1830835-FD6F-47C6-AB00-BFF7EC0BEB72}" destId="{A4DEE6F7-3C8C-492B-B063-703D16409ED9}" srcOrd="2" destOrd="0" presId="urn:microsoft.com/office/officeart/2005/8/layout/vList4"/>
    <dgm:cxn modelId="{229F6A0C-4983-4BCF-9C7C-62B66BF31E33}" type="presParOf" srcId="{E67DE3EF-3E98-499C-9FE0-6C7C176888DF}" destId="{A5FBBF77-59E0-46C5-B742-7E352EF00370}" srcOrd="3" destOrd="0" presId="urn:microsoft.com/office/officeart/2005/8/layout/vList4"/>
    <dgm:cxn modelId="{D7019FC2-9F59-457C-BD13-E2BD075C5CBB}" type="presParOf" srcId="{E67DE3EF-3E98-499C-9FE0-6C7C176888DF}" destId="{34D9ED2A-1E8A-4ED2-A5BE-5A8993F25181}" srcOrd="4" destOrd="0" presId="urn:microsoft.com/office/officeart/2005/8/layout/vList4"/>
    <dgm:cxn modelId="{4D2816E5-4ECB-40EB-952A-B86E1C897CEE}" type="presParOf" srcId="{34D9ED2A-1E8A-4ED2-A5BE-5A8993F25181}" destId="{D4578EBB-A40B-4245-9B58-3C1E6867FB93}" srcOrd="0" destOrd="0" presId="urn:microsoft.com/office/officeart/2005/8/layout/vList4"/>
    <dgm:cxn modelId="{DD7043E2-9AF3-4945-977B-D35BED8ECB1F}" type="presParOf" srcId="{34D9ED2A-1E8A-4ED2-A5BE-5A8993F25181}" destId="{B5F5F8C9-DF1E-4CF7-8E85-DA07064D0290}" srcOrd="1" destOrd="0" presId="urn:microsoft.com/office/officeart/2005/8/layout/vList4"/>
    <dgm:cxn modelId="{04318CF6-6BA9-4710-A920-B7B6E59D7568}" type="presParOf" srcId="{34D9ED2A-1E8A-4ED2-A5BE-5A8993F25181}" destId="{AA4B2136-14DC-466C-AC24-179E72A8B5B0}" srcOrd="2" destOrd="0" presId="urn:microsoft.com/office/officeart/2005/8/layout/vList4"/>
    <dgm:cxn modelId="{27EC5ADB-9122-4C14-83B0-3F7E186E8212}" type="presParOf" srcId="{E67DE3EF-3E98-499C-9FE0-6C7C176888DF}" destId="{FE8997B1-7AD8-4715-AE7E-48F840BDA059}" srcOrd="5" destOrd="0" presId="urn:microsoft.com/office/officeart/2005/8/layout/vList4"/>
    <dgm:cxn modelId="{B91287C6-619D-4C67-9526-1016BBFAB0DC}" type="presParOf" srcId="{E67DE3EF-3E98-499C-9FE0-6C7C176888DF}" destId="{E24E79A8-76C0-4486-8CEA-A27758F67562}" srcOrd="6" destOrd="0" presId="urn:microsoft.com/office/officeart/2005/8/layout/vList4"/>
    <dgm:cxn modelId="{22A1C48C-9DBF-465F-9B81-117F0F00B93D}" type="presParOf" srcId="{E24E79A8-76C0-4486-8CEA-A27758F67562}" destId="{56827925-8E93-4C7E-9E55-CDD955028715}" srcOrd="0" destOrd="0" presId="urn:microsoft.com/office/officeart/2005/8/layout/vList4"/>
    <dgm:cxn modelId="{873F0097-B929-4729-9FCA-8C5600BB009D}" type="presParOf" srcId="{E24E79A8-76C0-4486-8CEA-A27758F67562}" destId="{E37B3DAA-1262-4897-8D5F-3D56B3794B5D}" srcOrd="1" destOrd="0" presId="urn:microsoft.com/office/officeart/2005/8/layout/vList4"/>
    <dgm:cxn modelId="{ECC9CCA4-8082-41B1-86B4-1BA8B6225821}" type="presParOf" srcId="{E24E79A8-76C0-4486-8CEA-A27758F67562}" destId="{BAC5B8EF-2B28-44D8-884C-2DE8DE988E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B0B7-EE74-49D1-A96A-7EF10FBE7A0D}">
      <dsp:nvSpPr>
        <dsp:cNvPr id="0" name=""/>
        <dsp:cNvSpPr/>
      </dsp:nvSpPr>
      <dsp:spPr>
        <a:xfrm>
          <a:off x="0" y="0"/>
          <a:ext cx="8280920" cy="1114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организовывать внутриуниверситетские конкурсы грантов, олимпиады и конкурсы студенческих научно-исследовательских работ, студенческие научные конференции и семинары;</a:t>
          </a:r>
        </a:p>
      </dsp:txBody>
      <dsp:txXfrm>
        <a:off x="1736296" y="0"/>
        <a:ext cx="6544623" cy="1114395"/>
      </dsp:txXfrm>
    </dsp:sp>
    <dsp:sp modelId="{0F96D6DB-6ACF-4B4E-8523-DB3E25055F03}">
      <dsp:nvSpPr>
        <dsp:cNvPr id="0" name=""/>
        <dsp:cNvSpPr/>
      </dsp:nvSpPr>
      <dsp:spPr>
        <a:xfrm>
          <a:off x="72013" y="136835"/>
          <a:ext cx="1656184" cy="799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628AE-0606-46C0-AD5A-57B362BB1588}">
      <dsp:nvSpPr>
        <dsp:cNvPr id="0" name=""/>
        <dsp:cNvSpPr/>
      </dsp:nvSpPr>
      <dsp:spPr>
        <a:xfrm>
          <a:off x="0" y="1194508"/>
          <a:ext cx="8280920" cy="1287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создавать внутриуниверситетские службы занятости студентов в научно-технической сфере;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</a:t>
          </a:r>
          <a:r>
            <a:rPr lang="ru-RU" sz="14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осуществлять отбор на конкурсной основе и выдвижение наиболее одаренных студентов и молодых ученых на соискание государственных и иных научных стипендий;</a:t>
          </a:r>
          <a:endParaRPr lang="ru-RU" sz="1400" kern="1200" dirty="0"/>
        </a:p>
      </dsp:txBody>
      <dsp:txXfrm>
        <a:off x="1736296" y="1194508"/>
        <a:ext cx="6544623" cy="1287895"/>
      </dsp:txXfrm>
    </dsp:sp>
    <dsp:sp modelId="{CC25EB5A-BF0C-466A-9A01-6879AC82B2AB}">
      <dsp:nvSpPr>
        <dsp:cNvPr id="0" name=""/>
        <dsp:cNvSpPr/>
      </dsp:nvSpPr>
      <dsp:spPr>
        <a:xfrm>
          <a:off x="80112" y="1368154"/>
          <a:ext cx="1656184" cy="94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56FDF-1B34-45F8-B8D4-4FCE79B35281}">
      <dsp:nvSpPr>
        <dsp:cNvPr id="0" name=""/>
        <dsp:cNvSpPr/>
      </dsp:nvSpPr>
      <dsp:spPr>
        <a:xfrm>
          <a:off x="0" y="2562515"/>
          <a:ext cx="8280920" cy="965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– рекомендовать ученому совету кандидатуры студентов, проявивших себя в научной работе, на получение стипендий из фондов БГУ и других источников;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стимулировать публикационную активность обучающихся и научно-техническое творчество, в том числе регистрацию результатов интеллектуальной деятельности (РИД);</a:t>
          </a:r>
          <a:endParaRPr lang="ru-RU" sz="1300" kern="1200" dirty="0"/>
        </a:p>
      </dsp:txBody>
      <dsp:txXfrm>
        <a:off x="1736296" y="2562515"/>
        <a:ext cx="6544623" cy="965042"/>
      </dsp:txXfrm>
    </dsp:sp>
    <dsp:sp modelId="{5B59B294-1657-48C3-88DA-8D06D30943DE}">
      <dsp:nvSpPr>
        <dsp:cNvPr id="0" name=""/>
        <dsp:cNvSpPr/>
      </dsp:nvSpPr>
      <dsp:spPr>
        <a:xfrm>
          <a:off x="80112" y="2664297"/>
          <a:ext cx="1656184" cy="7614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2A9D-B58B-45DC-A733-8A3BA745C656}">
      <dsp:nvSpPr>
        <dsp:cNvPr id="0" name=""/>
        <dsp:cNvSpPr/>
      </dsp:nvSpPr>
      <dsp:spPr>
        <a:xfrm>
          <a:off x="0" y="0"/>
          <a:ext cx="8928100" cy="119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19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осуществлять связь работы УНЛ с учебным процессом, посредством привлечения преподавателей, аспирантов, магистрантов и студентов к решению значимых современных научных задач;</a:t>
          </a:r>
          <a:endParaRPr lang="ru-RU" sz="1900" kern="1200" dirty="0"/>
        </a:p>
      </dsp:txBody>
      <dsp:txXfrm>
        <a:off x="1904880" y="0"/>
        <a:ext cx="7023219" cy="1192609"/>
      </dsp:txXfrm>
    </dsp:sp>
    <dsp:sp modelId="{0991489E-0E85-49AE-83A7-196AA37086FC}">
      <dsp:nvSpPr>
        <dsp:cNvPr id="0" name=""/>
        <dsp:cNvSpPr/>
      </dsp:nvSpPr>
      <dsp:spPr>
        <a:xfrm>
          <a:off x="143563" y="72281"/>
          <a:ext cx="1785620" cy="10480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73BEA7-7ABB-42E6-83A0-40D38C3619A6}">
      <dsp:nvSpPr>
        <dsp:cNvPr id="0" name=""/>
        <dsp:cNvSpPr/>
      </dsp:nvSpPr>
      <dsp:spPr>
        <a:xfrm>
          <a:off x="0" y="1311870"/>
          <a:ext cx="8928100" cy="119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19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освещать результаты научного поиска, научных работ в научных журналах регионального и всероссийского значения;</a:t>
          </a:r>
          <a:endParaRPr lang="ru-RU" sz="1900" kern="1200" dirty="0"/>
        </a:p>
      </dsp:txBody>
      <dsp:txXfrm>
        <a:off x="1904880" y="1311870"/>
        <a:ext cx="7023219" cy="1192609"/>
      </dsp:txXfrm>
    </dsp:sp>
    <dsp:sp modelId="{F4097F47-FF20-480E-9E22-C0496136242B}">
      <dsp:nvSpPr>
        <dsp:cNvPr id="0" name=""/>
        <dsp:cNvSpPr/>
      </dsp:nvSpPr>
      <dsp:spPr>
        <a:xfrm>
          <a:off x="119260" y="1431131"/>
          <a:ext cx="1785620" cy="954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52CBA6-A71C-4A32-A588-0B3E01668245}">
      <dsp:nvSpPr>
        <dsp:cNvPr id="0" name=""/>
        <dsp:cNvSpPr/>
      </dsp:nvSpPr>
      <dsp:spPr>
        <a:xfrm>
          <a:off x="0" y="2623740"/>
          <a:ext cx="8928100" cy="119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9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проводить обучающие семинары для студентов различных направлений подготовки, а также педагогов и психологов Иркутской области по соответствующему направлению деятельности;</a:t>
          </a:r>
        </a:p>
      </dsp:txBody>
      <dsp:txXfrm>
        <a:off x="1904880" y="2623740"/>
        <a:ext cx="7023219" cy="1192609"/>
      </dsp:txXfrm>
    </dsp:sp>
    <dsp:sp modelId="{46133D5A-1512-4AC8-8B9F-C8940808CBC4}">
      <dsp:nvSpPr>
        <dsp:cNvPr id="0" name=""/>
        <dsp:cNvSpPr/>
      </dsp:nvSpPr>
      <dsp:spPr>
        <a:xfrm>
          <a:off x="119260" y="2743001"/>
          <a:ext cx="1785620" cy="954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DDDAA-4AA9-4E87-B8DD-00E6CDEC6E1D}">
      <dsp:nvSpPr>
        <dsp:cNvPr id="0" name=""/>
        <dsp:cNvSpPr/>
      </dsp:nvSpPr>
      <dsp:spPr>
        <a:xfrm>
          <a:off x="0" y="0"/>
          <a:ext cx="7200800" cy="80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осуществлять информирование обучающихся по тематике и направлениям исследований, проводимых БГУ и пр.;</a:t>
          </a:r>
          <a:endParaRPr lang="ru-RU" sz="1700" kern="1200" dirty="0"/>
        </a:p>
      </dsp:txBody>
      <dsp:txXfrm>
        <a:off x="1520493" y="0"/>
        <a:ext cx="5680306" cy="803339"/>
      </dsp:txXfrm>
    </dsp:sp>
    <dsp:sp modelId="{34F02724-1055-480D-A4BA-D72AE3BF9D84}">
      <dsp:nvSpPr>
        <dsp:cNvPr id="0" name=""/>
        <dsp:cNvSpPr/>
      </dsp:nvSpPr>
      <dsp:spPr>
        <a:xfrm>
          <a:off x="80333" y="80333"/>
          <a:ext cx="1440160" cy="642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2B2C6-7AEB-4871-A820-EF9DAF1584FC}">
      <dsp:nvSpPr>
        <dsp:cNvPr id="0" name=""/>
        <dsp:cNvSpPr/>
      </dsp:nvSpPr>
      <dsp:spPr>
        <a:xfrm>
          <a:off x="0" y="883673"/>
          <a:ext cx="7200800" cy="80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700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развивать направления прикладных отраслей психологии (психологии служебной деятельности, психологии искусства, социальной психологии).</a:t>
          </a:r>
          <a:endParaRPr lang="ru-RU" sz="1700" kern="12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20493" y="883673"/>
        <a:ext cx="5680306" cy="803339"/>
      </dsp:txXfrm>
    </dsp:sp>
    <dsp:sp modelId="{476E046A-72A4-4844-AD16-7CFE5322F806}">
      <dsp:nvSpPr>
        <dsp:cNvPr id="0" name=""/>
        <dsp:cNvSpPr/>
      </dsp:nvSpPr>
      <dsp:spPr>
        <a:xfrm>
          <a:off x="80333" y="964007"/>
          <a:ext cx="1440160" cy="642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78EBB-A40B-4245-9B58-3C1E6867FB93}">
      <dsp:nvSpPr>
        <dsp:cNvPr id="0" name=""/>
        <dsp:cNvSpPr/>
      </dsp:nvSpPr>
      <dsp:spPr>
        <a:xfrm>
          <a:off x="0" y="1767346"/>
          <a:ext cx="7200800" cy="80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7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проводить комплексную психологическую диагностику по социальному заказу структурных подразделений БГУ и сторонних организаций и предприятий;</a:t>
          </a:r>
          <a:endParaRPr lang="ru-RU" sz="1700" kern="1200" dirty="0"/>
        </a:p>
      </dsp:txBody>
      <dsp:txXfrm>
        <a:off x="1520493" y="1767346"/>
        <a:ext cx="5680306" cy="803339"/>
      </dsp:txXfrm>
    </dsp:sp>
    <dsp:sp modelId="{B5F5F8C9-DF1E-4CF7-8E85-DA07064D0290}">
      <dsp:nvSpPr>
        <dsp:cNvPr id="0" name=""/>
        <dsp:cNvSpPr/>
      </dsp:nvSpPr>
      <dsp:spPr>
        <a:xfrm>
          <a:off x="80333" y="1847680"/>
          <a:ext cx="1440160" cy="642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27925-8E93-4C7E-9E55-CDD955028715}">
      <dsp:nvSpPr>
        <dsp:cNvPr id="0" name=""/>
        <dsp:cNvSpPr/>
      </dsp:nvSpPr>
      <dsp:spPr>
        <a:xfrm>
          <a:off x="0" y="2624501"/>
          <a:ext cx="7200800" cy="80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развивать </a:t>
          </a:r>
          <a:r>
            <a:rPr lang="ru-RU" sz="1700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грантовую</a:t>
          </a:r>
          <a:r>
            <a:rPr lang="ru-RU" sz="17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активность обучающихся, осуществлять отбор и представление студентов для участия в конкурсах;</a:t>
          </a:r>
          <a:endParaRPr lang="ru-RU" sz="1700" kern="1200" dirty="0"/>
        </a:p>
      </dsp:txBody>
      <dsp:txXfrm>
        <a:off x="1520493" y="2624501"/>
        <a:ext cx="5680306" cy="803339"/>
      </dsp:txXfrm>
    </dsp:sp>
    <dsp:sp modelId="{E37B3DAA-1262-4897-8D5F-3D56B3794B5D}">
      <dsp:nvSpPr>
        <dsp:cNvPr id="0" name=""/>
        <dsp:cNvSpPr/>
      </dsp:nvSpPr>
      <dsp:spPr>
        <a:xfrm>
          <a:off x="80333" y="2731353"/>
          <a:ext cx="1440160" cy="642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1х1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vzaimosvyaz-professionalnoy-identichnosti-i-smyslozhiznennyh-orientatsiy-u-studentov-tvorcheskih-napravleniy-obucheniya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95936" y="1923678"/>
            <a:ext cx="4464497" cy="1584176"/>
          </a:xfrm>
        </p:spPr>
        <p:txBody>
          <a:bodyPr/>
          <a:lstStyle/>
          <a:p>
            <a:r>
              <a:rPr lang="ru-RU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•	</a:t>
            </a:r>
            <a:r>
              <a:rPr lang="ru-RU" sz="2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Учебно-научная лаборатория исследований психологических и управленческих </a:t>
            </a:r>
            <a:r>
              <a:rPr lang="ru-RU" sz="20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компетенций</a:t>
            </a:r>
            <a:endParaRPr lang="ru-RU" sz="20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92080" y="3651870"/>
            <a:ext cx="3168352" cy="864095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ru-RU" sz="2400" b="1" dirty="0">
                <a:solidFill>
                  <a:prstClr val="whit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  <a:cs typeface="Arial" pitchFamily="34" charset="0"/>
              </a:rPr>
              <a:t>Руководитель-наставник: кандидат психологических наук, доцент кафедры социологии и психологии Воронцова Евгения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  <a:cs typeface="Arial" pitchFamily="34" charset="0"/>
              </a:rPr>
              <a:t>Геннадьевна</a:t>
            </a:r>
            <a:endParaRPr lang="ru-RU" sz="2400" b="1" dirty="0">
              <a:solidFill>
                <a:prstClr val="whit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65760" lvl="0" indent="-283464" algn="l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25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95736" y="195486"/>
            <a:ext cx="6552728" cy="720080"/>
          </a:xfrm>
        </p:spPr>
        <p:txBody>
          <a:bodyPr/>
          <a:lstStyle/>
          <a:p>
            <a:pPr lvl="0" indent="0" algn="ctr">
              <a:lnSpc>
                <a:spcPct val="107000"/>
              </a:lnSpc>
              <a:tabLst>
                <a:tab pos="266700" algn="l"/>
              </a:tabLst>
            </a:pP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 (продолжение) 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l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7614"/>
            <a:ext cx="3312368" cy="34563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строит свою деятельность на основе плана научно-исследовательской работы, разрабатываемого научным руководителем </a:t>
            </a:r>
            <a:r>
              <a:rPr lang="ru-RU" sz="1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активном участии ее членов и согласуемого с директором института/деканом факультета, начальником научного управления и проректором по научной работе БГУ.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47614"/>
            <a:ext cx="3240360" cy="34563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Ученый совет и научно-технический совет БГУ может заслушивать отчеты научного руководителя УНЛ и давать рекомендации по совершенствованию деятельности лаборатории.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44872" y="2283718"/>
            <a:ext cx="906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044872" y="3056382"/>
            <a:ext cx="8585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4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взаимоотношения УНЛ с внешними организациями и его материально-техническое обеспечение осуществляются при координации со стороны научного управления (заключение договоров на выполнение НИР).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83768" y="195486"/>
            <a:ext cx="6264696" cy="720080"/>
          </a:xfrm>
        </p:spPr>
        <p:txBody>
          <a:bodyPr/>
          <a:lstStyle/>
          <a:p>
            <a:pPr lvl="0" indent="0" algn="ctr">
              <a:lnSpc>
                <a:spcPct val="107000"/>
              </a:lnSpc>
              <a:tabLst>
                <a:tab pos="2667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Финансовая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 деятельности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3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67744" y="195486"/>
            <a:ext cx="6480720" cy="720080"/>
          </a:xfrm>
        </p:spPr>
        <p:txBody>
          <a:bodyPr/>
          <a:lstStyle/>
          <a:p>
            <a:pPr lvl="0" indent="0" algn="ctr">
              <a:lnSpc>
                <a:spcPct val="107000"/>
              </a:lnSpc>
              <a:tabLst>
                <a:tab pos="266700" algn="l"/>
              </a:tabLst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Финансовая основа деятельности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</a:t>
            </a:r>
          </a:p>
          <a:p>
            <a:pPr lvl="0" indent="0" algn="ctr">
              <a:lnSpc>
                <a:spcPct val="107000"/>
              </a:lnSpc>
              <a:tabLst>
                <a:tab pos="266700" algn="l"/>
              </a:tabLst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12742"/>
            <a:ext cx="7272808" cy="86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студентами в УНЛ выполняется в соответствии с Целевой комплексной программой научных исследований БГУ (включая инициативные работы):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427064"/>
            <a:ext cx="2808312" cy="2448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договорам о </a:t>
            </a:r>
            <a:r>
              <a:rPr lang="ru-RU" sz="15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творческом сотрудничестве</a:t>
            </a:r>
            <a:r>
              <a:rPr lang="ru-RU" sz="1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 </a:t>
            </a:r>
            <a:r>
              <a:rPr lang="ru-RU" sz="15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безвозмездном выполнении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</a:t>
            </a:r>
            <a:r>
              <a:rPr lang="ru-RU" sz="1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организациями</a:t>
            </a:r>
            <a:r>
              <a:rPr lang="ru-RU" sz="15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заказу ректората, институтов/факультета, кафедр за счет средств БГУ.</a:t>
            </a:r>
            <a:endParaRPr lang="ru-RU" sz="1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2427734"/>
            <a:ext cx="3024336" cy="24482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за счет средств грантов, по договорам на выполнение НИР; поступлений от выполняемых возмездных договоров НИР, благотворительных взносов, иных источников, не запрещенных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действующим законодательством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РФ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2427735"/>
            <a:ext cx="2520752" cy="237559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ассигнований из федерального бюджета, бюджетов субъектов Российской Федерации; местных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03648" y="2139033"/>
            <a:ext cx="576064" cy="22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3968" y="2139033"/>
            <a:ext cx="648072" cy="216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92280" y="2107935"/>
            <a:ext cx="468288" cy="247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65760" lvl="0" indent="-283464" algn="l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и сторонние специалисты – исполнители работ, привлекаемые на выполнение конкретных работ, могут зачисляться на должности в соответствии с фактически выполняемой ими работой в УНЛ.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lvl="0" indent="-283464" algn="l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65760" lvl="0" indent="-283464" algn="l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труда преподавателей, привлекаемых для руководства научно-исследовательскими работами и проектами УНЛ, обучающихся и сторонних специалистов производится в установленном порядке. </a:t>
            </a:r>
            <a:endParaRPr lang="ru-RU" sz="2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55776" y="195486"/>
            <a:ext cx="6192688" cy="720080"/>
          </a:xfrm>
        </p:spPr>
        <p:txBody>
          <a:bodyPr/>
          <a:lstStyle/>
          <a:p>
            <a:pPr lvl="0" indent="0" algn="ctr">
              <a:lnSpc>
                <a:spcPct val="107000"/>
              </a:lnSpc>
              <a:tabLst>
                <a:tab pos="266700" algn="l"/>
              </a:tabLst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Финансовая основа деятельности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</a:t>
            </a:r>
          </a:p>
          <a:p>
            <a:pPr lvl="0" indent="0" algn="ctr">
              <a:lnSpc>
                <a:spcPct val="107000"/>
              </a:lnSpc>
              <a:tabLst>
                <a:tab pos="266700" algn="l"/>
              </a:tabLst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(окончание вопроса)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5247"/>
            <a:ext cx="1152128" cy="816822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83768" y="195486"/>
            <a:ext cx="6264696" cy="720080"/>
          </a:xfrm>
        </p:spPr>
        <p:txBody>
          <a:bodyPr/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Права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обязанности обучающихся и сотрудников УНЛ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15965"/>
            <a:ext cx="7488832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согласовании с директором института, деканом факультета, заведующим кафедрой обучающиеся могут выполнять учебно-исследовательские, лабораторные, курсовые, выпускные-квалификационные работы, проходить практическую подготовку в УНЛ.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283718"/>
            <a:ext cx="7488832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старших курсов, проработавших в УНЛ несколько лет и достигшие необходимой квалификации, могут быть назначены руководителями работ и проектов.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7" y="2312734"/>
            <a:ext cx="1155087" cy="7920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3219822"/>
            <a:ext cx="74888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Обучающиеся, активно работающие в УНЛ, выявившие склонность к научной работе и имеющие хорошие показатели в учебе, могут быть в установленном порядке рекомендованы для поступления в магистратуру и аспирантуру.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0" y="3240529"/>
            <a:ext cx="107349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79512" y="1743427"/>
            <a:ext cx="1158340" cy="79254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59832" y="195486"/>
            <a:ext cx="5688632" cy="720080"/>
          </a:xfrm>
        </p:spPr>
        <p:txBody>
          <a:bodyPr/>
          <a:lstStyle/>
          <a:p>
            <a:pPr lvl="0" indent="450215" algn="ctr">
              <a:lnSpc>
                <a:spcPct val="107000"/>
              </a:lnSpc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Права и обязанности обучающихся и сотрудников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 (окончание)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7852" y="1707654"/>
            <a:ext cx="73386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преподавателей, являющихся руководителями студенческих работ в УНЛ учитывается в их индивидуальных планах, при стимулировании и премировании по итогам выполнения работ.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95786"/>
            <a:ext cx="73448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Внештатные сотрудники УНЛ выполняют обязанности в соответствии с гражданско-правовыми договорами, заключенным на выполнение конкретных работ, услуг, либо в составе рабочих групп БГУ.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877784"/>
            <a:ext cx="1235798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323056" y="1203598"/>
            <a:ext cx="8497416" cy="35283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333333"/>
                </a:solidFill>
                <a:latin typeface="YS Text"/>
              </a:rPr>
              <a:t>Исследование под руководством 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Г. Воронцовой и Т. Н.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Шеметовой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(магистрант)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профессиональной идентичности и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смысложизненных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ориентаций у студентов творческих направлений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обучения.</a:t>
            </a:r>
          </a:p>
          <a:p>
            <a:pPr algn="l"/>
            <a:r>
              <a:rPr lang="ru-RU" dirty="0" smtClean="0">
                <a:solidFill>
                  <a:srgbClr val="333333"/>
                </a:solidFill>
                <a:latin typeface="YS Text"/>
              </a:rPr>
              <a:t>Опубликована научная статья В журнале «Известия БГУ»</a:t>
            </a:r>
          </a:p>
          <a:p>
            <a:pPr algn="l"/>
            <a:r>
              <a:rPr lang="ru-RU" dirty="0" smtClean="0">
                <a:solidFill>
                  <a:srgbClr val="333333"/>
                </a:solidFill>
                <a:latin typeface="YS Text"/>
              </a:rPr>
              <a:t>«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Взаимосвязь профессиональной идентичности и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смысложизненных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ориентаций у студентов творческих направлений обучения».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YS Text"/>
              </a:rPr>
              <a:t>В статье приведены результаты эмпирического исследования, целью которого было определение статусов профессиональной идентичности у студентов творческих направлений обучения и выявление их взаимосвязи со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смысложизненными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ориентациями.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YS Text"/>
              </a:rPr>
              <a:t>В исследовании участвовали 40 человек: студенты 1-х и 2-х курсов вуза по направлениям подготовки «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Драмматургия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», «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Продюсерство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», «Режиссура неигрового и телефильма» и студенты среднего профессионального образования по направлению подготовки «Анимация».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YS Text"/>
              </a:rPr>
              <a:t>В результате исследования были выявлены высокие показатели по преждевременному статусу профессиональной идентичности, что проявляется в меньшей интеллектуальной самостоятельности и размытости профессиональных целей. Также был выявлен статус «мораторий» — переживание кризиса, но попытки его преодолеть.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YS Text"/>
              </a:rPr>
              <a:t>Кроме того, были выявлены прямые положительные связи между показателями «процесс жизни» и всеми статусами идентичности, достигнутой идентичностью и всеми показателями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смысложизненных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ориентаций.</a:t>
            </a:r>
          </a:p>
          <a:p>
            <a:pPr algn="l"/>
            <a:r>
              <a:rPr lang="ru-RU" b="1" dirty="0">
                <a:latin typeface="YS Text"/>
                <a:hlinkClick r:id="rId2" tooltip="cyberleninka.ru — ВЗАИМОСВЯЗЬ ПРОФЕССИОНАЛЬНОЙ ИДЕНТИЧНОСТИ И СМЫСЛОЖИЗНЕННЫХ ОРИЕНТАЦИЙ У СТУДЕНТОВ ТВОРЧЕСКИХ НАПРАВЛЕНИЙ ОБУЧЕНИЯ – тема научной статьи по психологическим наукам читайте бесплатно текст научно-исследовательской работы в электронной библиотеке КиберЛенинка"/>
              </a:rPr>
              <a:t>cyberleninka.ru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23728" y="195486"/>
            <a:ext cx="6624736" cy="720080"/>
          </a:xfrm>
        </p:spPr>
        <p:txBody>
          <a:bodyPr/>
          <a:lstStyle/>
          <a:p>
            <a:r>
              <a:rPr lang="ru-RU" dirty="0" smtClean="0"/>
              <a:t>Проведённые в УНЛ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1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323056" y="1203598"/>
            <a:ext cx="8497888" cy="36724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 руководством Е.Г. Воронцовой Е.В</a:t>
            </a:r>
            <a:r>
              <a:rPr lang="ru-RU" dirty="0"/>
              <a:t>. </a:t>
            </a:r>
            <a:r>
              <a:rPr lang="ru-RU" dirty="0" err="1" smtClean="0"/>
              <a:t>Юрковым</a:t>
            </a:r>
            <a:r>
              <a:rPr lang="ru-RU" dirty="0" smtClean="0"/>
              <a:t> (магистрант) п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роведено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исследование </a:t>
            </a:r>
            <a:endParaRPr lang="ru-RU" dirty="0" smtClean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ru-RU" dirty="0" smtClean="0"/>
              <a:t>СМЫСЛОЖИЗНЕННЫХ </a:t>
            </a:r>
            <a:r>
              <a:rPr lang="ru-RU" dirty="0"/>
              <a:t>ОРИЕНТАЦИЙ И САМООТНОШЕНИЯ У СТУДЕНТОВ ТВОРЧЕСКИХ НАПРАВЛЕНИЙ </a:t>
            </a:r>
            <a:r>
              <a:rPr lang="ru-RU" dirty="0" smtClean="0"/>
              <a:t>ОБУЧЕНИЯ</a:t>
            </a:r>
          </a:p>
          <a:p>
            <a:r>
              <a:rPr lang="ru-RU" dirty="0" smtClean="0"/>
              <a:t>По результатам написана научная статья в </a:t>
            </a:r>
            <a:r>
              <a:rPr lang="en-US" dirty="0"/>
              <a:t>Baikal Research </a:t>
            </a:r>
            <a:r>
              <a:rPr lang="en-US" dirty="0" smtClean="0"/>
              <a:t>Journal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статье приведены особенности </a:t>
            </a:r>
            <a:r>
              <a:rPr lang="ru-RU" dirty="0"/>
              <a:t>студенческого возраста и студентов творческих направлений. Среди них, наряду с основной ведущей особенностью — потребности в творчестве, названы: отрицание нормативов, свободомыслие, отсутствие </a:t>
            </a:r>
            <a:r>
              <a:rPr lang="ru-RU" dirty="0" err="1"/>
              <a:t>конформности</a:t>
            </a:r>
            <a:r>
              <a:rPr lang="ru-RU" dirty="0"/>
              <a:t>, независимость, умение использовать полученные знания и опыт в новых сферах. В статье рассматриваются результаты исследования специфики заявленных феноменов у студентов творческих направлений обучения. Анализируются полученные различия показателей студентов творческих направлений обучения в сравнении со студентами – психологами. В результате исследования установлено, что характеристики студентов-творцов специфичны по уровню </a:t>
            </a:r>
            <a:r>
              <a:rPr lang="ru-RU" dirty="0" err="1"/>
              <a:t>сформированности</a:t>
            </a:r>
            <a:r>
              <a:rPr lang="ru-RU" dirty="0"/>
              <a:t> показателей </a:t>
            </a:r>
            <a:r>
              <a:rPr lang="ru-RU" dirty="0" err="1"/>
              <a:t>смысложизненных</a:t>
            </a:r>
            <a:r>
              <a:rPr lang="ru-RU" dirty="0"/>
              <a:t> ориентаций и по негативным и позитивным тенденциям выраженности компонентов </a:t>
            </a:r>
            <a:r>
              <a:rPr lang="ru-RU" dirty="0" err="1"/>
              <a:t>самоотношения</a:t>
            </a:r>
            <a:r>
              <a:rPr lang="ru-RU" dirty="0"/>
              <a:t>, таким как «самоуверенность», «отраженное </a:t>
            </a:r>
            <a:r>
              <a:rPr lang="ru-RU" dirty="0" err="1"/>
              <a:t>самоотношение</a:t>
            </a:r>
            <a:r>
              <a:rPr lang="ru-RU" dirty="0"/>
              <a:t>», «</a:t>
            </a:r>
            <a:r>
              <a:rPr lang="ru-RU" dirty="0" err="1"/>
              <a:t>самоценность</a:t>
            </a:r>
            <a:r>
              <a:rPr lang="ru-RU" dirty="0"/>
              <a:t>», «внутренняя конфликтность» и «самообвинение». Результаты проведенного исследования свидетельствуют о наличии различий в изучаемых показателях и подтверждают заявленную гипотезу о том, что студенты творческих направлений имеют специфические характеристики </a:t>
            </a:r>
            <a:r>
              <a:rPr lang="ru-RU" dirty="0" err="1"/>
              <a:t>смысложизненных</a:t>
            </a:r>
            <a:r>
              <a:rPr lang="ru-RU" dirty="0"/>
              <a:t> ориентаций и </a:t>
            </a:r>
            <a:r>
              <a:rPr lang="ru-RU" dirty="0" err="1"/>
              <a:t>самоотношения</a:t>
            </a:r>
            <a:r>
              <a:rPr lang="ru-RU" dirty="0"/>
              <a:t> в сравнении со студентами помогающих направлений обучения.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35896" y="195486"/>
            <a:ext cx="5112568" cy="720080"/>
          </a:xfrm>
        </p:spPr>
        <p:txBody>
          <a:bodyPr/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Проведённые в УНЛ исследования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395536" y="1275606"/>
            <a:ext cx="8425408" cy="3383707"/>
          </a:xfrm>
        </p:spPr>
        <p:txBody>
          <a:bodyPr/>
          <a:lstStyle/>
          <a:p>
            <a:pPr algn="l"/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pPr algn="l"/>
            <a:endParaRPr lang="ru-RU" dirty="0">
              <a:solidFill>
                <a:srgbClr val="1A1A1A"/>
              </a:solidFill>
              <a:latin typeface="YS Text"/>
            </a:endParaRPr>
          </a:p>
          <a:p>
            <a:pPr algn="just"/>
            <a:r>
              <a:rPr lang="ru-RU" dirty="0" smtClean="0">
                <a:solidFill>
                  <a:srgbClr val="1A1A1A"/>
                </a:solidFill>
                <a:latin typeface="YS Text"/>
              </a:rPr>
              <a:t>Под руководством Е.Г. Воронцовой проведено исследование с Жуковой Е.Л. (магистрант), в котором выявлялись ВЗАИМОСВЯЗИ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ПРОФЕССИОНАЛЬНОЙ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ИДЕНТИЧНОСТИ 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САМООТНОШЕНИЯ У СТУДЕНТОВ ТВОРЧЕСКИХ ПРОФЕССИЙ</a:t>
            </a:r>
          </a:p>
          <a:p>
            <a:pPr algn="l"/>
            <a:r>
              <a:rPr lang="ru-RU" dirty="0" smtClean="0">
                <a:solidFill>
                  <a:srgbClr val="1A1A1A"/>
                </a:solidFill>
                <a:latin typeface="YS Text"/>
              </a:rPr>
              <a:t>По результатам исследования написана научная статья в 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Russian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Economic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Bulletin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/ Российском экономическом вестнике.</a:t>
            </a:r>
            <a:endParaRPr lang="ru-RU" dirty="0">
              <a:solidFill>
                <a:srgbClr val="1A1A1A"/>
              </a:solidFill>
              <a:latin typeface="YS Text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51920" y="195486"/>
            <a:ext cx="4896544" cy="720080"/>
          </a:xfrm>
        </p:spPr>
        <p:txBody>
          <a:bodyPr/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Проведённые в УНЛ исследования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7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179512" y="1203598"/>
            <a:ext cx="8641432" cy="35283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rgbClr val="1A1A1A"/>
                </a:solidFill>
                <a:latin typeface="YS Text"/>
              </a:rPr>
              <a:t> В статье  проанализированы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подходы к феноменам «профессиональная идентичность» и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YS Text"/>
              </a:rPr>
              <a:t>«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самоотношения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» в работах отечественных и зарубежных авторов, так же дана характеристика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сту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-</a:t>
            </a:r>
          </a:p>
          <a:p>
            <a:pPr algn="l"/>
            <a:r>
              <a:rPr lang="ru-RU" dirty="0" err="1">
                <a:solidFill>
                  <a:srgbClr val="1A1A1A"/>
                </a:solidFill>
                <a:latin typeface="YS Text"/>
              </a:rPr>
              <a:t>денческого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возраста.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pPr algn="l"/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pPr algn="l"/>
            <a:r>
              <a:rPr lang="ru-RU" dirty="0" smtClean="0">
                <a:solidFill>
                  <a:srgbClr val="1A1A1A"/>
                </a:solidFill>
                <a:latin typeface="YS Text"/>
              </a:rPr>
              <a:t>Проведен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корреляционный анализ на выявление связей профессиональной идентичности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YS Text"/>
              </a:rPr>
              <a:t>и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самоотношения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у студентов творческих направлений подготовки, который показал наличие тесных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YS Text"/>
              </a:rPr>
              <a:t>прямых положительных связей на высоком уровне значимости статуса достигнутой идентичности с</a:t>
            </a:r>
          </a:p>
          <a:p>
            <a:pPr algn="just"/>
            <a:r>
              <a:rPr lang="ru-RU" dirty="0">
                <a:solidFill>
                  <a:srgbClr val="1A1A1A"/>
                </a:solidFill>
                <a:latin typeface="YS Text"/>
              </a:rPr>
              <a:t>компонентами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самоотношения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а также наличие прямых отрицательных связей статусов «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диффузной идентичности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», «моратория» и «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псевдоидентичности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» с большинством компонентов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самоотношения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.</a:t>
            </a:r>
          </a:p>
          <a:p>
            <a:pPr algn="l"/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pPr algn="just"/>
            <a:r>
              <a:rPr lang="ru-RU" dirty="0" smtClean="0">
                <a:solidFill>
                  <a:srgbClr val="1A1A1A"/>
                </a:solidFill>
                <a:latin typeface="YS Text"/>
              </a:rPr>
              <a:t>Результаты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проведенного исследования, подтвердив гипотезу, позволят в процессе дальнейшего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обучения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разрабатывать и/или скорректировать программу с учетом личностных особенностей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студентов с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разными уровнями профессиональной идентичности.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63888" y="195486"/>
            <a:ext cx="5184576" cy="720080"/>
          </a:xfrm>
        </p:spPr>
        <p:txBody>
          <a:bodyPr/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Проведённые в УНЛ исследования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4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01683"/>
            <a:ext cx="2448272" cy="3918339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79712" y="51470"/>
            <a:ext cx="6984776" cy="936104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dirty="0" smtClean="0"/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65579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Учебно-научная лаборатория исследований психологических и управленческих компетенций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923678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  <a:cs typeface="Arial" pitchFamily="34" charset="0"/>
              </a:rPr>
              <a:t>Руководитель-наставник: кандидат психологических наук, доцент кафедры социологии и психологии Воронцова Евгения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339216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 indent="450215" algn="just">
              <a:lnSpc>
                <a:spcPct val="107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чебно-научная лаборатория исследований психологических и управленческих компетенций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(далее – УНЛ) является организационной единицей кафедры социологии и психологии ФГБОУ ВО «Байкальский государственный университет» (далее – БГУ) и входит в состав БГУ.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solidFill>
                <a:srgbClr val="1F497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развивать научно-исследовательскую работу обучающихся и способствовать совершенствованию образовательного процесса путем привлечения обучающихся БГУ к самостоятельной научной и практической деятельности, проектному обучению в процессе подготовки курсовых работ, написании выпускных квалификационных работ, прохождения практической подготовки, выполнения научно-исследовательских работ и проектов по заказу внешних организаций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" lvl="0" indent="0" algn="l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23728" y="195486"/>
            <a:ext cx="6624736" cy="864096"/>
          </a:xfrm>
        </p:spPr>
        <p:txBody>
          <a:bodyPr/>
          <a:lstStyle/>
          <a:p>
            <a:pPr lvl="0" indent="450215"/>
            <a:r>
              <a:rPr lang="ru-RU" dirty="0">
                <a:solidFill>
                  <a:prstClr val="white"/>
                </a:solidFill>
              </a:rPr>
              <a:t>1. </a:t>
            </a:r>
            <a:r>
              <a:rPr lang="ru-RU" sz="2400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Характеристика лаборатории. </a:t>
            </a:r>
          </a:p>
          <a:p>
            <a:pPr lvl="0" indent="450215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58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УНЛ осуществляет свою деятельность в соответствии с Конституцией Российской Федерации, федеральными конституционными законами, федеральными законами, указами Президента Российской Федерации, постановлениями Правительства Российской Федерации, нормативными правовыми актами Министерства науки и высшего образования Российской Федерации, уставом БГУ, настоящим Положением, а также иными локальными нормативными актами БГУ, регламентирующими его деятельность.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Научно-методическая, организационно-массовая работа с обучающимися в УНЛ осуществляется в рамках общей системы НИРС БГУ, координируемой проректором по научной работе БГУ.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УНЛ подчиняется непосредственно заведующему кафедрой социологии и психологии.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83768" y="123478"/>
            <a:ext cx="6480720" cy="936104"/>
          </a:xfrm>
        </p:spPr>
        <p:txBody>
          <a:bodyPr/>
          <a:lstStyle/>
          <a:p>
            <a:pPr lvl="0" indent="450215"/>
            <a:r>
              <a:rPr lang="ru-RU" dirty="0">
                <a:solidFill>
                  <a:prstClr val="white"/>
                </a:solidFill>
              </a:rPr>
              <a:t> 1. </a:t>
            </a:r>
            <a:r>
              <a:rPr lang="ru-RU" sz="2400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Характеристика лаборатории. </a:t>
            </a:r>
          </a:p>
          <a:p>
            <a:pPr lvl="0" indent="450215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положения (продолжение)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0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работа обучающимися – членами УНЛ может выполняться в соответствии с Целевой комплексной программой научных исследований БГУ (включая инициативные работы):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на общественных началах – по договорам о творческом сотрудничестве;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за счет ассигнований из федерального бюджета, бюджетов субъектов Российской Федерации; местных бюджетов, средств грантов, по договорам на выполнение НИР с организациями; поступлений от выполняемых возмездных договоров НИР, благотворительных взносов, иных источников, не запрещенных действующим законодательством Российской Федерации;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по заказу ректората, Институтов/факультета, кафедр за счет средств БГУ.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23728" y="123478"/>
            <a:ext cx="6912768" cy="864096"/>
          </a:xfrm>
        </p:spPr>
        <p:txBody>
          <a:bodyPr/>
          <a:lstStyle/>
          <a:p>
            <a:pPr lvl="0" indent="450215"/>
            <a:r>
              <a:rPr lang="ru-RU" dirty="0">
                <a:solidFill>
                  <a:prstClr val="white"/>
                </a:solidFill>
              </a:rPr>
              <a:t>1. </a:t>
            </a:r>
            <a:r>
              <a:rPr lang="ru-RU" sz="2400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Характеристика лаборатории. </a:t>
            </a:r>
          </a:p>
          <a:p>
            <a:pPr lvl="0" indent="450215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 (продолжение)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68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251520" y="1203598"/>
            <a:ext cx="8569424" cy="38164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67744" y="51470"/>
            <a:ext cx="6696744" cy="864096"/>
          </a:xfrm>
        </p:spPr>
        <p:txBody>
          <a:bodyPr/>
          <a:lstStyle/>
          <a:p>
            <a:pPr lvl="0" indent="450215"/>
            <a:r>
              <a:rPr lang="ru-RU" sz="2400" b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Институты/факультет </a:t>
            </a:r>
            <a:r>
              <a:rPr lang="ru-RU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кафедры могут проводить </a:t>
            </a:r>
            <a:r>
              <a:rPr lang="ru-RU" sz="2400" b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 УНЛ следующую </a:t>
            </a:r>
            <a:r>
              <a:rPr lang="ru-RU" sz="2400" b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работу: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0111097"/>
              </p:ext>
            </p:extLst>
          </p:nvPr>
        </p:nvGraphicFramePr>
        <p:xfrm>
          <a:off x="395536" y="1275606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77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42813789"/>
              </p:ext>
            </p:extLst>
          </p:nvPr>
        </p:nvGraphicFramePr>
        <p:xfrm>
          <a:off x="107950" y="1203325"/>
          <a:ext cx="89281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907704" y="51470"/>
            <a:ext cx="7056784" cy="936104"/>
          </a:xfrm>
        </p:spPr>
        <p:txBody>
          <a:bodyPr/>
          <a:lstStyle/>
          <a:p>
            <a:pPr lvl="0" indent="450215"/>
            <a:r>
              <a:rPr lang="ru-RU" sz="2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Институты/факультет и кафедры могут проводить на</a:t>
            </a:r>
            <a:r>
              <a:rPr lang="ru-RU" sz="2000" b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 УНЛ следующую </a:t>
            </a:r>
            <a:r>
              <a:rPr lang="ru-RU" sz="2000" b="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(продолжение):</a:t>
            </a:r>
            <a:endParaRPr lang="ru-RU" sz="20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09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323056" y="1203598"/>
            <a:ext cx="8497888" cy="3600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907704" y="51470"/>
            <a:ext cx="7128792" cy="936104"/>
          </a:xfrm>
        </p:spPr>
        <p:txBody>
          <a:bodyPr/>
          <a:lstStyle/>
          <a:p>
            <a:pPr lvl="0" indent="450215"/>
            <a:r>
              <a:rPr lang="ru-RU" sz="2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Институты/факультет и кафедры могут проводить на</a:t>
            </a:r>
            <a:r>
              <a:rPr lang="ru-RU" sz="2000" b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 УНЛ следующую работу </a:t>
            </a:r>
            <a:r>
              <a:rPr lang="ru-RU" sz="2000" b="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(завершение вопроса):</a:t>
            </a:r>
            <a:endParaRPr lang="ru-RU" sz="2000" dirty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6617560"/>
              </p:ext>
            </p:extLst>
          </p:nvPr>
        </p:nvGraphicFramePr>
        <p:xfrm>
          <a:off x="1115616" y="1131590"/>
          <a:ext cx="72008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31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107504" y="1132712"/>
            <a:ext cx="8713440" cy="4010788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95736" y="195486"/>
            <a:ext cx="6552728" cy="720080"/>
          </a:xfrm>
        </p:spPr>
        <p:txBody>
          <a:bodyPr/>
          <a:lstStyle/>
          <a:p>
            <a:pPr lvl="0" indent="0" algn="ctr">
              <a:lnSpc>
                <a:spcPct val="107000"/>
              </a:lnSpc>
              <a:tabLst>
                <a:tab pos="2667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УНЛ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580" y="1166075"/>
            <a:ext cx="7200800" cy="575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УНЛ осуществляет организационно-методическое руководство деятельностью лаборатории, а также: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50630"/>
            <a:ext cx="6840760" cy="3169392"/>
          </a:xfrm>
          <a:prstGeom prst="rect">
            <a:avLst/>
          </a:prstGeom>
          <a:solidFill>
            <a:srgbClr val="C32D2E">
              <a:lumMod val="40000"/>
              <a:lumOff val="60000"/>
            </a:srgb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документированный учет деятельности УНЛ;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 заданий научно-исследовательского характера членам УНЛ и контроль за их исполнением;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 студенческих конкурсных работ, публикаций, выступлений, докладов, а также наград и поощрений, которыми отмечаются члены УНЛ;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в научное управление БГУ годовой отчет и периодическую информацию о работе УНЛ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готовит публикации о работе УНЛ;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своевременно оформляет необходимую текущую документацию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68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38D90469465C3419CC5F017E313FACC" ma:contentTypeVersion="2" ma:contentTypeDescription="Создание документа." ma:contentTypeScope="" ma:versionID="2455136b70cc0693627dfc5c895c83bf">
  <xsd:schema xmlns:xsd="http://www.w3.org/2001/XMLSchema" xmlns:xs="http://www.w3.org/2001/XMLSchema" xmlns:p="http://schemas.microsoft.com/office/2006/metadata/properties" xmlns:ns2="6e764c78-0237-402b-a36a-1fe1a71a30f0" targetNamespace="http://schemas.microsoft.com/office/2006/metadata/properties" ma:root="true" ma:fieldsID="34777b3c09ce74ffd0e111c8b06999ba" ns2:_="">
    <xsd:import namespace="6e764c78-0237-402b-a36a-1fe1a71a30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64c78-0237-402b-a36a-1fe1a71a3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D9CFD7-3453-4D36-81A3-0A71A85F12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BBE22F-7AC4-46DF-9D8E-95281EEDF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69BA-F1BA-4949-B3D3-CCEEB2267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64c78-0237-402b-a36a-1fe1a71a3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1571</Words>
  <Application>Microsoft Office PowerPoint</Application>
  <PresentationFormat>Экран (16:9)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Symbol</vt:lpstr>
      <vt:lpstr>Times New Roman</vt:lpstr>
      <vt:lpstr>Wingdings 2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Зимина Екатерина Викторовна</cp:lastModifiedBy>
  <cp:revision>276</cp:revision>
  <dcterms:created xsi:type="dcterms:W3CDTF">2019-04-08T11:18:29Z</dcterms:created>
  <dcterms:modified xsi:type="dcterms:W3CDTF">2024-03-05T10:27:03Z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0x010100E38D90469465C3419CC5F017E313FACC</vt:lpwstr>
  </property>
</Properties>
</file>